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64" r:id="rId2"/>
    <p:sldId id="260" r:id="rId3"/>
    <p:sldId id="263" r:id="rId4"/>
    <p:sldId id="261" r:id="rId5"/>
    <p:sldId id="256" r:id="rId6"/>
    <p:sldId id="266" r:id="rId7"/>
    <p:sldId id="267" r:id="rId8"/>
    <p:sldId id="269" r:id="rId9"/>
    <p:sldId id="268" r:id="rId10"/>
    <p:sldId id="278" r:id="rId11"/>
    <p:sldId id="270" r:id="rId12"/>
    <p:sldId id="277" r:id="rId13"/>
    <p:sldId id="279" r:id="rId14"/>
    <p:sldId id="280" r:id="rId15"/>
    <p:sldId id="281" r:id="rId16"/>
    <p:sldId id="282" r:id="rId17"/>
    <p:sldId id="283" r:id="rId18"/>
    <p:sldId id="286" r:id="rId19"/>
    <p:sldId id="284" r:id="rId20"/>
    <p:sldId id="27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51"/>
    <p:restoredTop sz="84013"/>
  </p:normalViewPr>
  <p:slideViewPr>
    <p:cSldViewPr snapToGrid="0" snapToObjects="1">
      <p:cViewPr>
        <p:scale>
          <a:sx n="110" d="100"/>
          <a:sy n="110" d="100"/>
        </p:scale>
        <p:origin x="88"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11.png>
</file>

<file path=ppt/media/image12.pn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EF409-0C14-9048-9DE2-114C95333A9E}" type="datetimeFigureOut">
              <a:rPr kumimoji="1" lang="zh-CN" altLang="en-US" smtClean="0"/>
              <a:t>18/3/26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8D850C-C33F-A04F-AC62-23B5382F820E}" type="slidenum">
              <a:rPr kumimoji="1" lang="zh-CN" altLang="en-US" smtClean="0"/>
              <a:t>‹#›</a:t>
            </a:fld>
            <a:endParaRPr kumimoji="1" lang="zh-CN" altLang="en-US"/>
          </a:p>
        </p:txBody>
      </p:sp>
    </p:spTree>
    <p:extLst>
      <p:ext uri="{BB962C8B-B14F-4D97-AF65-F5344CB8AC3E}">
        <p14:creationId xmlns:p14="http://schemas.microsoft.com/office/powerpoint/2010/main" val="1148397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1</a:t>
            </a:fld>
            <a:endParaRPr kumimoji="1" lang="zh-CN" altLang="en-US"/>
          </a:p>
        </p:txBody>
      </p:sp>
    </p:spTree>
    <p:extLst>
      <p:ext uri="{BB962C8B-B14F-4D97-AF65-F5344CB8AC3E}">
        <p14:creationId xmlns:p14="http://schemas.microsoft.com/office/powerpoint/2010/main" val="2857202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They overview of </a:t>
            </a:r>
            <a:r>
              <a:rPr kumimoji="1" lang="en-US" altLang="zh-CN" dirty="0" err="1" smtClean="0"/>
              <a:t>apposcopy</a:t>
            </a:r>
            <a:r>
              <a:rPr kumimoji="1" lang="en-US" altLang="zh-CN" baseline="0" dirty="0" smtClean="0"/>
              <a:t> is this. </a:t>
            </a:r>
          </a:p>
          <a:p>
            <a:r>
              <a:rPr kumimoji="1" lang="en-US" altLang="zh-CN" baseline="0" dirty="0" smtClean="0"/>
              <a:t>First we need to create signature of malwares, then input app to detect if it is a malware based on the known malware signature.</a:t>
            </a:r>
          </a:p>
          <a:p>
            <a:r>
              <a:rPr kumimoji="1" lang="en-US" altLang="zh-CN" baseline="0" dirty="0" smtClean="0"/>
              <a:t>The</a:t>
            </a:r>
            <a:r>
              <a:rPr kumimoji="1" lang="zh-CN" altLang="en-US" baseline="0" dirty="0" smtClean="0"/>
              <a:t> </a:t>
            </a:r>
            <a:r>
              <a:rPr kumimoji="1" lang="en-US" altLang="zh-CN" baseline="0" dirty="0" smtClean="0"/>
              <a:t>author has write 15 families’ signature in the paper, not a huge number to work around.</a:t>
            </a:r>
          </a:p>
          <a:p>
            <a:endParaRPr kumimoji="1" lang="en-US" altLang="zh-CN" baseline="0" dirty="0" smtClean="0"/>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10</a:t>
            </a:fld>
            <a:endParaRPr kumimoji="1" lang="zh-CN" altLang="en-US"/>
          </a:p>
        </p:txBody>
      </p:sp>
    </p:spTree>
    <p:extLst>
      <p:ext uri="{BB962C8B-B14F-4D97-AF65-F5344CB8AC3E}">
        <p14:creationId xmlns:p14="http://schemas.microsoft.com/office/powerpoint/2010/main" val="902159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baseline="0" dirty="0" smtClean="0"/>
              <a:t>but it is till </a:t>
            </a:r>
            <a:r>
              <a:rPr kumimoji="1" lang="en-US" altLang="zh-CN" baseline="0" dirty="0" smtClean="0"/>
              <a:t>hard to create signatures, so this team with Stanford university create a system called </a:t>
            </a:r>
            <a:r>
              <a:rPr kumimoji="1" lang="en-US" altLang="zh-CN" baseline="0" dirty="0" err="1" smtClean="0"/>
              <a:t>MaxSAT</a:t>
            </a:r>
            <a:r>
              <a:rPr kumimoji="1" lang="en-US" altLang="zh-CN" baseline="0" dirty="0" smtClean="0"/>
              <a:t> to </a:t>
            </a:r>
            <a:r>
              <a:rPr kumimoji="1" lang="en-US" altLang="zh-CN" baseline="0" dirty="0" err="1" smtClean="0"/>
              <a:t>automatedly</a:t>
            </a:r>
            <a:r>
              <a:rPr kumimoji="1" lang="en-US" altLang="zh-CN" baseline="0" dirty="0" smtClean="0"/>
              <a:t> generate malware signature.</a:t>
            </a:r>
          </a:p>
          <a:p>
            <a:r>
              <a:rPr kumimoji="1" lang="en-US" altLang="zh-CN" baseline="0" dirty="0" smtClean="0"/>
              <a:t>this reach out a paper called this, but it is not contained in our presentation.</a:t>
            </a:r>
          </a:p>
          <a:p>
            <a:endParaRPr kumimoji="1" lang="en-US" altLang="zh-CN" baseline="0" dirty="0" smtClean="0"/>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11</a:t>
            </a:fld>
            <a:endParaRPr kumimoji="1" lang="zh-CN" altLang="en-US"/>
          </a:p>
        </p:txBody>
      </p:sp>
    </p:spTree>
    <p:extLst>
      <p:ext uri="{BB962C8B-B14F-4D97-AF65-F5344CB8AC3E}">
        <p14:creationId xmlns:p14="http://schemas.microsoft.com/office/powerpoint/2010/main" val="19845545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Now, we</a:t>
            </a:r>
            <a:r>
              <a:rPr kumimoji="1" lang="en-US" altLang="zh-CN" baseline="0" dirty="0" smtClean="0"/>
              <a:t> can look into the </a:t>
            </a:r>
            <a:r>
              <a:rPr kumimoji="1" lang="en-US" altLang="zh-CN" baseline="0" dirty="0" err="1" smtClean="0"/>
              <a:t>Apposcopy</a:t>
            </a:r>
            <a:r>
              <a:rPr kumimoji="1" lang="en-US" altLang="zh-CN" baseline="0" dirty="0" smtClean="0"/>
              <a:t> through an example.</a:t>
            </a:r>
          </a:p>
          <a:p>
            <a:r>
              <a:rPr kumimoji="1" lang="en-US" altLang="zh-CN" baseline="0" dirty="0" smtClean="0"/>
              <a:t>Still the gold dream</a:t>
            </a:r>
          </a:p>
          <a:p>
            <a:endParaRPr kumimoji="1" lang="en-US" altLang="zh-CN" baseline="0" dirty="0" smtClean="0"/>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12</a:t>
            </a:fld>
            <a:endParaRPr kumimoji="1" lang="zh-CN" altLang="en-US"/>
          </a:p>
        </p:txBody>
      </p:sp>
    </p:spTree>
    <p:extLst>
      <p:ext uri="{BB962C8B-B14F-4D97-AF65-F5344CB8AC3E}">
        <p14:creationId xmlns:p14="http://schemas.microsoft.com/office/powerpoint/2010/main" val="13415937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baseline="0" dirty="0" smtClean="0"/>
              <a:t>first we do taint analysis on this malware, look into the red </a:t>
            </a:r>
            <a:r>
              <a:rPr lang="en-US" altLang="zh-CN" sz="1200" kern="1200" dirty="0" smtClean="0">
                <a:solidFill>
                  <a:schemeClr val="tx1"/>
                </a:solidFill>
                <a:effectLst/>
                <a:latin typeface="+mn-lt"/>
                <a:ea typeface="+mn-ea"/>
                <a:cs typeface="+mn-cs"/>
              </a:rPr>
              <a:t>Rounded Rectangle. there are 4 pairs of source and sink shown</a:t>
            </a:r>
            <a:r>
              <a:rPr lang="en-US" altLang="zh-CN" sz="1200" kern="1200" baseline="0" dirty="0" smtClean="0">
                <a:solidFill>
                  <a:schemeClr val="tx1"/>
                </a:solidFill>
                <a:effectLst/>
                <a:latin typeface="+mn-lt"/>
                <a:ea typeface="+mn-ea"/>
                <a:cs typeface="+mn-cs"/>
              </a:rPr>
              <a:t> over</a:t>
            </a:r>
            <a:r>
              <a:rPr lang="zh-CN" altLang="en-US" sz="1200" kern="1200" baseline="0" dirty="0" smtClean="0">
                <a:solidFill>
                  <a:schemeClr val="tx1"/>
                </a:solidFill>
                <a:effectLst/>
                <a:latin typeface="+mn-lt"/>
                <a:ea typeface="+mn-ea"/>
                <a:cs typeface="+mn-cs"/>
              </a:rPr>
              <a:t> </a:t>
            </a:r>
            <a:r>
              <a:rPr lang="en-US" altLang="zh-CN" sz="1200" kern="1200" baseline="0" dirty="0" smtClean="0">
                <a:solidFill>
                  <a:schemeClr val="tx1"/>
                </a:solidFill>
                <a:effectLst/>
                <a:latin typeface="+mn-lt"/>
                <a:ea typeface="+mn-ea"/>
                <a:cs typeface="+mn-cs"/>
              </a:rPr>
              <a:t>there</a:t>
            </a:r>
            <a:endParaRPr lang="en-US" altLang="zh-CN" sz="1200" kern="1200" dirty="0" smtClean="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13</a:t>
            </a:fld>
            <a:endParaRPr kumimoji="1" lang="zh-CN" altLang="en-US"/>
          </a:p>
        </p:txBody>
      </p:sp>
    </p:spTree>
    <p:extLst>
      <p:ext uri="{BB962C8B-B14F-4D97-AF65-F5344CB8AC3E}">
        <p14:creationId xmlns:p14="http://schemas.microsoft.com/office/powerpoint/2010/main" val="1161502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On</a:t>
            </a:r>
            <a:r>
              <a:rPr lang="en-US" altLang="zh-CN" sz="1200" kern="1200" baseline="0" dirty="0" smtClean="0">
                <a:solidFill>
                  <a:schemeClr val="tx1"/>
                </a:solidFill>
                <a:effectLst/>
                <a:latin typeface="+mn-lt"/>
                <a:ea typeface="+mn-ea"/>
                <a:cs typeface="+mn-cs"/>
              </a:rPr>
              <a:t> the right side is the simplified signature example.</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I know its abrupt to show this without any explanation, but I will show the detail of it in a few minutes.</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Because after showing you all the steps of this example, you will know what each step’s purpose is, and then I will explain the theory.</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its easy to read right over there right, the flow get source of </a:t>
            </a:r>
            <a:r>
              <a:rPr lang="en-US" altLang="zh-CN" sz="1200" kern="1200" baseline="0" dirty="0" err="1" smtClean="0">
                <a:solidFill>
                  <a:schemeClr val="tx1"/>
                </a:solidFill>
                <a:effectLst/>
                <a:latin typeface="+mn-lt"/>
                <a:ea typeface="+mn-ea"/>
                <a:cs typeface="+mn-cs"/>
              </a:rPr>
              <a:t>devicedid</a:t>
            </a:r>
            <a:r>
              <a:rPr lang="en-US" altLang="zh-CN" sz="1200" kern="1200" baseline="0" dirty="0" smtClean="0">
                <a:solidFill>
                  <a:schemeClr val="tx1"/>
                </a:solidFill>
                <a:effectLst/>
                <a:latin typeface="+mn-lt"/>
                <a:ea typeface="+mn-ea"/>
                <a:cs typeface="+mn-cs"/>
              </a:rPr>
              <a:t> and sink it into Internet.</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this is called flow predicate.</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This is the data flow property of this malware.</a:t>
            </a:r>
            <a:endParaRPr lang="en-US" altLang="zh-CN" sz="1200" kern="1200" dirty="0" smtClean="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14</a:t>
            </a:fld>
            <a:endParaRPr kumimoji="1" lang="zh-CN" altLang="en-US"/>
          </a:p>
        </p:txBody>
      </p:sp>
    </p:spTree>
    <p:extLst>
      <p:ext uri="{BB962C8B-B14F-4D97-AF65-F5344CB8AC3E}">
        <p14:creationId xmlns:p14="http://schemas.microsoft.com/office/powerpoint/2010/main" val="10124163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The</a:t>
            </a:r>
            <a:r>
              <a:rPr lang="en-US" altLang="zh-CN" sz="1200" kern="1200" baseline="0" dirty="0" smtClean="0">
                <a:solidFill>
                  <a:schemeClr val="tx1"/>
                </a:solidFill>
                <a:effectLst/>
                <a:latin typeface="+mn-lt"/>
                <a:ea typeface="+mn-ea"/>
                <a:cs typeface="+mn-cs"/>
              </a:rPr>
              <a:t> next one is </a:t>
            </a:r>
            <a:r>
              <a:rPr lang="en-US" altLang="zh-CN" sz="1200" kern="1200" dirty="0" smtClean="0">
                <a:solidFill>
                  <a:schemeClr val="tx1"/>
                </a:solidFill>
                <a:effectLst/>
                <a:latin typeface="+mn-lt"/>
                <a:ea typeface="+mn-ea"/>
                <a:cs typeface="+mn-cs"/>
              </a:rPr>
              <a:t>Inter-Component Call Graph,</a:t>
            </a:r>
            <a:r>
              <a:rPr lang="en-US" altLang="zh-CN" sz="1200" kern="1200" baseline="0" dirty="0" smtClean="0">
                <a:solidFill>
                  <a:schemeClr val="tx1"/>
                </a:solidFill>
                <a:effectLst/>
                <a:latin typeface="+mn-lt"/>
                <a:ea typeface="+mn-ea"/>
                <a:cs typeface="+mn-cs"/>
              </a:rPr>
              <a:t> this is a high level abstraction of android apps,</a:t>
            </a:r>
          </a:p>
          <a:p>
            <a:r>
              <a:rPr lang="en-US" altLang="zh-CN" sz="1200" kern="1200" baseline="0" dirty="0" smtClean="0">
                <a:solidFill>
                  <a:schemeClr val="tx1"/>
                </a:solidFill>
                <a:effectLst/>
                <a:latin typeface="+mn-lt"/>
                <a:ea typeface="+mn-ea"/>
                <a:cs typeface="+mn-cs"/>
              </a:rPr>
              <a:t>which represent apps’ control flow property</a:t>
            </a:r>
          </a:p>
          <a:p>
            <a:r>
              <a:rPr lang="en-US" altLang="zh-CN" sz="1200" kern="1200" baseline="0" dirty="0" smtClean="0">
                <a:solidFill>
                  <a:schemeClr val="tx1"/>
                </a:solidFill>
                <a:effectLst/>
                <a:latin typeface="+mn-lt"/>
                <a:ea typeface="+mn-ea"/>
                <a:cs typeface="+mn-cs"/>
              </a:rPr>
              <a:t>And intent analysis is what we have to analysis here, like component A input Type A, Action and other information to Component B to do something, this is like a call graph.</a:t>
            </a:r>
            <a:endParaRPr lang="en-US" altLang="zh-CN" dirty="0">
              <a:effectLst/>
            </a:endParaRPr>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15</a:t>
            </a:fld>
            <a:endParaRPr kumimoji="1" lang="zh-CN" altLang="en-US"/>
          </a:p>
        </p:txBody>
      </p:sp>
    </p:spTree>
    <p:extLst>
      <p:ext uri="{BB962C8B-B14F-4D97-AF65-F5344CB8AC3E}">
        <p14:creationId xmlns:p14="http://schemas.microsoft.com/office/powerpoint/2010/main" val="10670801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like in this gold</a:t>
            </a:r>
            <a:r>
              <a:rPr lang="en-US" altLang="zh-CN" sz="1200" kern="1200" baseline="0" dirty="0" smtClean="0">
                <a:solidFill>
                  <a:schemeClr val="tx1"/>
                </a:solidFill>
                <a:effectLst/>
                <a:latin typeface="+mn-lt"/>
                <a:ea typeface="+mn-ea"/>
                <a:cs typeface="+mn-cs"/>
              </a:rPr>
              <a:t> dream app. a simplified ICCG is shown above, Lets look into the rounded rectangle.</a:t>
            </a:r>
          </a:p>
          <a:p>
            <a:endParaRPr lang="en-US" altLang="zh-CN" dirty="0">
              <a:effectLst/>
            </a:endParaRPr>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16</a:t>
            </a:fld>
            <a:endParaRPr kumimoji="1" lang="zh-CN" altLang="en-US"/>
          </a:p>
        </p:txBody>
      </p:sp>
    </p:spTree>
    <p:extLst>
      <p:ext uri="{BB962C8B-B14F-4D97-AF65-F5344CB8AC3E}">
        <p14:creationId xmlns:p14="http://schemas.microsoft.com/office/powerpoint/2010/main" val="21328518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the third line is component</a:t>
            </a:r>
            <a:r>
              <a:rPr lang="en-US" altLang="zh-CN" sz="1200" kern="1200" baseline="0" dirty="0" smtClean="0">
                <a:solidFill>
                  <a:schemeClr val="tx1"/>
                </a:solidFill>
                <a:effectLst/>
                <a:latin typeface="+mn-lt"/>
                <a:ea typeface="+mn-ea"/>
                <a:cs typeface="+mn-cs"/>
              </a:rPr>
              <a:t> predicate</a:t>
            </a:r>
          </a:p>
          <a:p>
            <a:r>
              <a:rPr lang="en-US" altLang="zh-CN" sz="1200" kern="1200" baseline="0" dirty="0" smtClean="0">
                <a:solidFill>
                  <a:schemeClr val="tx1"/>
                </a:solidFill>
                <a:effectLst/>
                <a:latin typeface="+mn-lt"/>
                <a:ea typeface="+mn-ea"/>
                <a:cs typeface="+mn-cs"/>
              </a:rPr>
              <a:t>the fourth line is ICC predicate</a:t>
            </a:r>
          </a:p>
          <a:p>
            <a:r>
              <a:rPr lang="en-US" altLang="zh-CN" sz="1200" kern="1200" baseline="0" dirty="0" smtClean="0">
                <a:solidFill>
                  <a:schemeClr val="tx1"/>
                </a:solidFill>
                <a:effectLst/>
                <a:latin typeface="+mn-lt"/>
                <a:ea typeface="+mn-ea"/>
                <a:cs typeface="+mn-cs"/>
              </a:rPr>
              <a:t>this is the signature build in predicate ability, means the </a:t>
            </a:r>
            <a:r>
              <a:rPr lang="en-US" altLang="zh-CN" sz="1200" kern="1200" baseline="0" dirty="0" err="1" smtClean="0">
                <a:solidFill>
                  <a:schemeClr val="tx1"/>
                </a:solidFill>
                <a:effectLst/>
                <a:latin typeface="+mn-lt"/>
                <a:ea typeface="+mn-ea"/>
                <a:cs typeface="+mn-cs"/>
              </a:rPr>
              <a:t>zjReceiver</a:t>
            </a:r>
            <a:r>
              <a:rPr lang="en-US" altLang="zh-CN" sz="1200" kern="1200" baseline="0" dirty="0" smtClean="0">
                <a:solidFill>
                  <a:schemeClr val="tx1"/>
                </a:solidFill>
                <a:effectLst/>
                <a:latin typeface="+mn-lt"/>
                <a:ea typeface="+mn-ea"/>
                <a:cs typeface="+mn-cs"/>
              </a:rPr>
              <a:t> receive something and send it into Service.</a:t>
            </a:r>
          </a:p>
          <a:p>
            <a:r>
              <a:rPr lang="en-US" altLang="zh-CN" sz="1200" kern="1200" baseline="0" dirty="0" smtClean="0">
                <a:solidFill>
                  <a:schemeClr val="tx1"/>
                </a:solidFill>
                <a:effectLst/>
                <a:latin typeface="+mn-lt"/>
                <a:ea typeface="+mn-ea"/>
                <a:cs typeface="+mn-cs"/>
              </a:rPr>
              <a:t>This is the control flow property </a:t>
            </a:r>
          </a:p>
          <a:p>
            <a:r>
              <a:rPr lang="en-US" altLang="zh-CN" sz="1200" kern="1200" baseline="0" dirty="0" smtClean="0">
                <a:solidFill>
                  <a:schemeClr val="tx1"/>
                </a:solidFill>
                <a:effectLst/>
                <a:latin typeface="+mn-lt"/>
                <a:ea typeface="+mn-ea"/>
                <a:cs typeface="+mn-cs"/>
              </a:rPr>
              <a:t>Based on all these features, the signature will work nicely without putting to much false positive.</a:t>
            </a:r>
          </a:p>
          <a:p>
            <a:r>
              <a:rPr lang="en-US" altLang="zh-CN" sz="1200" kern="1200" baseline="0" dirty="0" smtClean="0">
                <a:solidFill>
                  <a:schemeClr val="tx1"/>
                </a:solidFill>
                <a:effectLst/>
                <a:latin typeface="+mn-lt"/>
                <a:ea typeface="+mn-ea"/>
                <a:cs typeface="+mn-cs"/>
              </a:rPr>
              <a:t>Then I’ll give the definitions of these predications and how the malware spec language come out.</a:t>
            </a:r>
          </a:p>
          <a:p>
            <a:r>
              <a:rPr lang="en-US" altLang="zh-CN" sz="1200" kern="1200" baseline="0" dirty="0" smtClean="0">
                <a:solidFill>
                  <a:schemeClr val="tx1"/>
                </a:solidFill>
                <a:effectLst/>
                <a:latin typeface="+mn-lt"/>
                <a:ea typeface="+mn-ea"/>
                <a:cs typeface="+mn-cs"/>
              </a:rPr>
              <a:t>All of the following things seems like math rather than computer science.</a:t>
            </a:r>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17</a:t>
            </a:fld>
            <a:endParaRPr kumimoji="1" lang="zh-CN" altLang="en-US"/>
          </a:p>
        </p:txBody>
      </p:sp>
    </p:spTree>
    <p:extLst>
      <p:ext uri="{BB962C8B-B14F-4D97-AF65-F5344CB8AC3E}">
        <p14:creationId xmlns:p14="http://schemas.microsoft.com/office/powerpoint/2010/main" val="12167717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baseline="0" dirty="0" smtClean="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18</a:t>
            </a:fld>
            <a:endParaRPr kumimoji="1" lang="zh-CN" altLang="en-US"/>
          </a:p>
        </p:txBody>
      </p:sp>
    </p:spTree>
    <p:extLst>
      <p:ext uri="{BB962C8B-B14F-4D97-AF65-F5344CB8AC3E}">
        <p14:creationId xmlns:p14="http://schemas.microsoft.com/office/powerpoint/2010/main" val="5511040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kern="1200" baseline="0" dirty="0" smtClean="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19</a:t>
            </a:fld>
            <a:endParaRPr kumimoji="1" lang="zh-CN" altLang="en-US"/>
          </a:p>
        </p:txBody>
      </p:sp>
    </p:spTree>
    <p:extLst>
      <p:ext uri="{BB962C8B-B14F-4D97-AF65-F5344CB8AC3E}">
        <p14:creationId xmlns:p14="http://schemas.microsoft.com/office/powerpoint/2010/main" val="296000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smtClean="0"/>
              <a:t>Last week Alex and</a:t>
            </a:r>
            <a:r>
              <a:rPr kumimoji="1" lang="en-US" altLang="zh-CN" baseline="0" dirty="0" smtClean="0"/>
              <a:t> Brian from team1 taught about Flow Droid. This is a good tool to do taint analysis on Android apps.</a:t>
            </a:r>
            <a:endParaRPr kumimoji="1" lang="zh-CN" altLang="en-US" dirty="0" smtClean="0"/>
          </a:p>
          <a:p>
            <a:r>
              <a:rPr kumimoji="1" lang="en-US" altLang="zh-CN" dirty="0" smtClean="0"/>
              <a:t>They</a:t>
            </a:r>
            <a:r>
              <a:rPr kumimoji="1" lang="en-US" altLang="zh-CN" baseline="0" dirty="0" smtClean="0"/>
              <a:t> talked about source and sink.</a:t>
            </a:r>
          </a:p>
          <a:p>
            <a:r>
              <a:rPr kumimoji="1" lang="en-US" altLang="zh-CN" baseline="0" dirty="0" smtClean="0"/>
              <a:t>At last of last lecture, they also mentioned that source and sink APIs are collected in certain file to be used, which I‘ll mention later.</a:t>
            </a:r>
            <a:endParaRPr kumimoji="1" lang="zh-CN" altLang="en-US" dirty="0"/>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2</a:t>
            </a:fld>
            <a:endParaRPr kumimoji="1" lang="zh-CN" altLang="en-US"/>
          </a:p>
        </p:txBody>
      </p:sp>
    </p:spTree>
    <p:extLst>
      <p:ext uri="{BB962C8B-B14F-4D97-AF65-F5344CB8AC3E}">
        <p14:creationId xmlns:p14="http://schemas.microsoft.com/office/powerpoint/2010/main" val="10415153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baseline="0" dirty="0" smtClean="0"/>
              <a:t>Finally, we get the implementation of </a:t>
            </a:r>
            <a:r>
              <a:rPr kumimoji="1" lang="en-US" altLang="zh-CN" baseline="0" dirty="0" err="1" smtClean="0"/>
              <a:t>Apposcopy</a:t>
            </a:r>
            <a:r>
              <a:rPr kumimoji="1" lang="en-US" altLang="zh-CN" baseline="0" dirty="0" smtClean="0"/>
              <a:t> like this.</a:t>
            </a:r>
          </a:p>
          <a:p>
            <a:r>
              <a:rPr kumimoji="1" lang="en-US" altLang="zh-CN" baseline="0" dirty="0" smtClean="0"/>
              <a:t>it contains pointer analysis, taint analysis, intent analysis. It analyze Inter component graph, call graph and also have a build in predicate logic based on its malware spec language</a:t>
            </a:r>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20</a:t>
            </a:fld>
            <a:endParaRPr kumimoji="1" lang="zh-CN" altLang="en-US"/>
          </a:p>
        </p:txBody>
      </p:sp>
    </p:spTree>
    <p:extLst>
      <p:ext uri="{BB962C8B-B14F-4D97-AF65-F5344CB8AC3E}">
        <p14:creationId xmlns:p14="http://schemas.microsoft.com/office/powerpoint/2010/main" val="749988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We</a:t>
            </a:r>
            <a:r>
              <a:rPr kumimoji="1" lang="en-US" altLang="zh-CN" baseline="0" dirty="0" smtClean="0"/>
              <a:t> can get call log, contact list, credit card information as source, do some propagation before use the source data, which we define as sink.</a:t>
            </a:r>
          </a:p>
          <a:p>
            <a:r>
              <a:rPr kumimoji="1" lang="en-US" altLang="zh-CN" baseline="0" dirty="0" smtClean="0"/>
              <a:t>This technique can help to expose every data using point, but it will also block out legitimate app functions like Yelp can get your location information to show restaurants around you, which should not be taken as data leaking.(false positive)</a:t>
            </a:r>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3</a:t>
            </a:fld>
            <a:endParaRPr kumimoji="1" lang="zh-CN" altLang="en-US"/>
          </a:p>
        </p:txBody>
      </p:sp>
    </p:spTree>
    <p:extLst>
      <p:ext uri="{BB962C8B-B14F-4D97-AF65-F5344CB8AC3E}">
        <p14:creationId xmlns:p14="http://schemas.microsoft.com/office/powerpoint/2010/main" val="12059781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We can also</a:t>
            </a:r>
            <a:r>
              <a:rPr kumimoji="1" lang="en-US" altLang="zh-CN" baseline="0" dirty="0" smtClean="0"/>
              <a:t> detect malware through signatures, like this picture, this is gold dream, a sample android Trojan horse which steals information from android devices. This gold dream creates a service called ‘</a:t>
            </a:r>
            <a:r>
              <a:rPr kumimoji="1" lang="en-US" altLang="zh-CN" baseline="0" dirty="0" err="1" smtClean="0"/>
              <a:t>zjService</a:t>
            </a:r>
            <a:r>
              <a:rPr kumimoji="1" lang="en-US" altLang="zh-CN" baseline="0" dirty="0" smtClean="0"/>
              <a:t>’. definitely we can create a signature based on the string‘</a:t>
            </a:r>
            <a:r>
              <a:rPr kumimoji="1" lang="en-US" altLang="zh-CN" baseline="0" dirty="0" err="1" smtClean="0"/>
              <a:t>zjService</a:t>
            </a:r>
            <a:r>
              <a:rPr kumimoji="1" lang="en-US" altLang="zh-CN" baseline="0" dirty="0" smtClean="0"/>
              <a:t>'.But it will be really easy to bypass through obfuscation or even just change the string ‘</a:t>
            </a:r>
            <a:r>
              <a:rPr kumimoji="1" lang="en-US" altLang="zh-CN" baseline="0" dirty="0" err="1" smtClean="0"/>
              <a:t>zjService</a:t>
            </a:r>
            <a:r>
              <a:rPr kumimoji="1" lang="en-US" altLang="zh-CN" baseline="0" dirty="0" smtClean="0"/>
              <a:t>’, and also the signature will change so frequently.</a:t>
            </a:r>
            <a:endParaRPr kumimoji="1" lang="zh-CN" altLang="en-US" dirty="0"/>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4</a:t>
            </a:fld>
            <a:endParaRPr kumimoji="1" lang="zh-CN" altLang="en-US"/>
          </a:p>
        </p:txBody>
      </p:sp>
    </p:spTree>
    <p:extLst>
      <p:ext uri="{BB962C8B-B14F-4D97-AF65-F5344CB8AC3E}">
        <p14:creationId xmlns:p14="http://schemas.microsoft.com/office/powerpoint/2010/main" val="1367446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smtClean="0"/>
              <a:t>so</a:t>
            </a:r>
            <a:r>
              <a:rPr kumimoji="1" lang="en-US" altLang="zh-CN" baseline="0" dirty="0" smtClean="0"/>
              <a:t> team from </a:t>
            </a:r>
            <a:r>
              <a:rPr lang="en-US" altLang="zh-CN" sz="1200" kern="1200" dirty="0" smtClean="0">
                <a:solidFill>
                  <a:schemeClr val="tx1"/>
                </a:solidFill>
                <a:effectLst/>
                <a:latin typeface="+mn-lt"/>
                <a:ea typeface="+mn-ea"/>
                <a:cs typeface="+mn-cs"/>
              </a:rPr>
              <a:t>University of Texas at Austin present a way to solve the</a:t>
            </a:r>
            <a:r>
              <a:rPr lang="en-US" altLang="zh-CN" sz="1200" kern="1200" baseline="0" dirty="0" smtClean="0">
                <a:solidFill>
                  <a:schemeClr val="tx1"/>
                </a:solidFill>
                <a:effectLst/>
                <a:latin typeface="+mn-lt"/>
                <a:ea typeface="+mn-ea"/>
                <a:cs typeface="+mn-cs"/>
              </a:rPr>
              <a:t> problem of combining the advantages of taint analysis and signature based detection.</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They present </a:t>
            </a:r>
            <a:r>
              <a:rPr lang="en-US" altLang="zh-CN" sz="1200" kern="1200" baseline="0" dirty="0" err="1" smtClean="0">
                <a:solidFill>
                  <a:schemeClr val="tx1"/>
                </a:solidFill>
                <a:effectLst/>
                <a:latin typeface="+mn-lt"/>
                <a:ea typeface="+mn-ea"/>
                <a:cs typeface="+mn-cs"/>
              </a:rPr>
              <a:t>Apposcopy</a:t>
            </a:r>
            <a:r>
              <a:rPr lang="en-US" altLang="zh-CN" sz="1200" kern="1200" baseline="0" dirty="0" smtClean="0">
                <a:solidFill>
                  <a:schemeClr val="tx1"/>
                </a:solidFill>
                <a:effectLst/>
                <a:latin typeface="+mn-lt"/>
                <a:ea typeface="+mn-ea"/>
                <a:cs typeface="+mn-cs"/>
              </a:rPr>
              <a:t>, aim to minimize the false positives of taint analysis and resist common obfuscation.</a:t>
            </a:r>
          </a:p>
          <a:p>
            <a:r>
              <a:rPr lang="en-US" altLang="zh-CN" sz="1200" kern="1200" baseline="0" dirty="0" smtClean="0">
                <a:solidFill>
                  <a:schemeClr val="tx1"/>
                </a:solidFill>
                <a:effectLst/>
                <a:latin typeface="+mn-lt"/>
                <a:ea typeface="+mn-ea"/>
                <a:cs typeface="+mn-cs"/>
              </a:rPr>
              <a:t>We have a little definition here that false positive is that we have all things negative but there still exist some positive report </a:t>
            </a:r>
          </a:p>
          <a:p>
            <a:r>
              <a:rPr lang="en-US" altLang="zh-CN" sz="1200" kern="1200" baseline="0" dirty="0" smtClean="0">
                <a:solidFill>
                  <a:schemeClr val="tx1"/>
                </a:solidFill>
                <a:effectLst/>
                <a:latin typeface="+mn-lt"/>
                <a:ea typeface="+mn-ea"/>
                <a:cs typeface="+mn-cs"/>
              </a:rPr>
              <a:t>and the false positive rate is </a:t>
            </a:r>
            <a:r>
              <a:rPr lang="en-US" altLang="zh-CN" dirty="0" smtClean="0"/>
              <a:t>is the proportion of all</a:t>
            </a:r>
            <a:r>
              <a:rPr lang="en-US" altLang="zh-CN" baseline="0" dirty="0" smtClean="0"/>
              <a:t> </a:t>
            </a:r>
            <a:r>
              <a:rPr lang="en-US" altLang="zh-CN" dirty="0" smtClean="0"/>
              <a:t>negatives that still yield positive test outcomes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5</a:t>
            </a:fld>
            <a:endParaRPr kumimoji="1" lang="zh-CN" altLang="en-US"/>
          </a:p>
        </p:txBody>
      </p:sp>
    </p:spTree>
    <p:extLst>
      <p:ext uri="{BB962C8B-B14F-4D97-AF65-F5344CB8AC3E}">
        <p14:creationId xmlns:p14="http://schemas.microsoft.com/office/powerpoint/2010/main" val="1271070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Now lets</a:t>
            </a:r>
            <a:r>
              <a:rPr kumimoji="1" lang="en-US" altLang="zh-CN" baseline="0" dirty="0" smtClean="0"/>
              <a:t> come back to android apps, we consider two properties we have. one is control flow property, an example represent this is “can activity a launch service B?”</a:t>
            </a:r>
          </a:p>
          <a:p>
            <a:r>
              <a:rPr kumimoji="1" lang="en-US" altLang="zh-CN" baseline="0" dirty="0" smtClean="0"/>
              <a:t>the other one is data flow property, this is “can receiver c send my credit card information to internet?” this data flow character has already exist in taint analysis </a:t>
            </a:r>
            <a:r>
              <a:rPr kumimoji="1" lang="en-US" altLang="zh-CN" baseline="0" dirty="0" err="1" smtClean="0"/>
              <a:t>techniqe</a:t>
            </a:r>
            <a:r>
              <a:rPr kumimoji="1" lang="en-US" altLang="zh-CN" baseline="0" dirty="0" smtClean="0"/>
              <a:t>.</a:t>
            </a:r>
            <a:endParaRPr kumimoji="1" lang="zh-CN" altLang="en-US" dirty="0"/>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6</a:t>
            </a:fld>
            <a:endParaRPr kumimoji="1" lang="zh-CN" altLang="en-US"/>
          </a:p>
        </p:txBody>
      </p:sp>
    </p:spTree>
    <p:extLst>
      <p:ext uri="{BB962C8B-B14F-4D97-AF65-F5344CB8AC3E}">
        <p14:creationId xmlns:p14="http://schemas.microsoft.com/office/powerpoint/2010/main" val="4915949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So our</a:t>
            </a:r>
            <a:r>
              <a:rPr kumimoji="1" lang="en-US" altLang="zh-CN" baseline="0" dirty="0" smtClean="0"/>
              <a:t> signature to identify android malwares should reflect the inter component communication</a:t>
            </a:r>
            <a:r>
              <a:rPr kumimoji="1" lang="zh-CN" altLang="en-US" baseline="0" dirty="0" smtClean="0"/>
              <a:t> </a:t>
            </a:r>
            <a:r>
              <a:rPr kumimoji="1" lang="en-US" altLang="zh-CN" baseline="0" dirty="0" smtClean="0"/>
              <a:t>property of these malwares.</a:t>
            </a:r>
          </a:p>
          <a:p>
            <a:endParaRPr kumimoji="1" lang="zh-CN" altLang="en-US" dirty="0"/>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7</a:t>
            </a:fld>
            <a:endParaRPr kumimoji="1" lang="zh-CN" altLang="en-US"/>
          </a:p>
        </p:txBody>
      </p:sp>
    </p:spTree>
    <p:extLst>
      <p:ext uri="{BB962C8B-B14F-4D97-AF65-F5344CB8AC3E}">
        <p14:creationId xmlns:p14="http://schemas.microsoft.com/office/powerpoint/2010/main" val="4750569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In this paper</a:t>
            </a:r>
            <a:r>
              <a:rPr kumimoji="1" lang="en-US" altLang="zh-CN" baseline="0" dirty="0" smtClean="0"/>
              <a:t>, they create a malware spec language to create signature.</a:t>
            </a:r>
          </a:p>
          <a:p>
            <a:endParaRPr kumimoji="1" lang="zh-CN" altLang="en-US" dirty="0"/>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8</a:t>
            </a:fld>
            <a:endParaRPr kumimoji="1" lang="zh-CN" altLang="en-US"/>
          </a:p>
        </p:txBody>
      </p:sp>
    </p:spTree>
    <p:extLst>
      <p:ext uri="{BB962C8B-B14F-4D97-AF65-F5344CB8AC3E}">
        <p14:creationId xmlns:p14="http://schemas.microsoft.com/office/powerpoint/2010/main" val="9823085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They overview of </a:t>
            </a:r>
            <a:r>
              <a:rPr kumimoji="1" lang="en-US" altLang="zh-CN" dirty="0" err="1" smtClean="0"/>
              <a:t>apposcopy</a:t>
            </a:r>
            <a:r>
              <a:rPr kumimoji="1" lang="en-US" altLang="zh-CN" baseline="0" dirty="0" smtClean="0"/>
              <a:t> is this. </a:t>
            </a:r>
          </a:p>
          <a:p>
            <a:r>
              <a:rPr kumimoji="1" lang="en-US" altLang="zh-CN" baseline="0" dirty="0" smtClean="0"/>
              <a:t>First we need to create signature of malwares, then input app to detect if it is a malware based on the known malware signature.</a:t>
            </a:r>
          </a:p>
          <a:p>
            <a:endParaRPr kumimoji="1" lang="en-US" altLang="zh-CN" baseline="0" dirty="0" smtClean="0"/>
          </a:p>
        </p:txBody>
      </p:sp>
      <p:sp>
        <p:nvSpPr>
          <p:cNvPr id="4" name="幻灯片编号占位符 3"/>
          <p:cNvSpPr>
            <a:spLocks noGrp="1"/>
          </p:cNvSpPr>
          <p:nvPr>
            <p:ph type="sldNum" sz="quarter" idx="10"/>
          </p:nvPr>
        </p:nvSpPr>
        <p:spPr/>
        <p:txBody>
          <a:bodyPr/>
          <a:lstStyle/>
          <a:p>
            <a:fld id="{C68D850C-C33F-A04F-AC62-23B5382F820E}" type="slidenum">
              <a:rPr kumimoji="1" lang="zh-CN" altLang="en-US" smtClean="0"/>
              <a:t>9</a:t>
            </a:fld>
            <a:endParaRPr kumimoji="1" lang="zh-CN" altLang="en-US"/>
          </a:p>
        </p:txBody>
      </p:sp>
    </p:spTree>
    <p:extLst>
      <p:ext uri="{BB962C8B-B14F-4D97-AF65-F5344CB8AC3E}">
        <p14:creationId xmlns:p14="http://schemas.microsoft.com/office/powerpoint/2010/main" val="3790090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3C633830-2244-49AE-BC4A-47F415C177C6}" type="datetimeFigureOut">
              <a:rPr lang="en-US" dirty="0"/>
              <a:pPr/>
              <a:t>3/26/18</a:t>
            </a:fld>
            <a:endParaRPr lang="en-US"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endParaRPr lang="en-US"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2AC27A5A-7290-4DE1-BA94-4BE8A8E57DCF}" type="slidenum">
              <a:rPr lang="en-US" dirty="0"/>
              <a:pPr/>
              <a:t>‹#›</a:t>
            </a:fld>
            <a:endParaRPr lang="en-US"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extLst mod="1">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5181600" y="640080"/>
            <a:ext cx="6248398" cy="5584142"/>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3C633830-2244-49AE-BC4A-47F415C177C6}" type="datetimeFigureOut">
              <a:rPr lang="en-US" dirty="0"/>
              <a:t>3/26/18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和文本">
    <p:spTree>
      <p:nvGrpSpPr>
        <p:cNvPr id="1" name=""/>
        <p:cNvGrpSpPr/>
        <p:nvPr/>
      </p:nvGrpSpPr>
      <p:grpSpPr>
        <a:xfrm>
          <a:off x="0" y="0"/>
          <a:ext cx="0" cy="0"/>
          <a:chOff x="0" y="0"/>
          <a:chExt cx="0" cy="0"/>
        </a:xfrm>
      </p:grpSpPr>
      <p:sp>
        <p:nvSpPr>
          <p:cNvPr id="12"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w="0">
            <a:noFill/>
            <a:prstDash val="solid"/>
            <a:round/>
            <a:headEnd/>
            <a:tailEnd/>
          </a:ln>
        </p:spPr>
      </p:sp>
      <p:sp>
        <p:nvSpPr>
          <p:cNvPr id="2" name="Vertical Title 1"/>
          <p:cNvSpPr>
            <a:spLocks noGrp="1"/>
          </p:cNvSpPr>
          <p:nvPr>
            <p:ph type="title" orient="vert"/>
          </p:nvPr>
        </p:nvSpPr>
        <p:spPr>
          <a:xfrm>
            <a:off x="7990765" y="642931"/>
            <a:ext cx="2446670" cy="4678106"/>
          </a:xfrm>
        </p:spPr>
        <p:txBody>
          <a:bodyPr vert="eaVert"/>
          <a:lstStyle>
            <a:lvl1pPr algn="l">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642932"/>
            <a:ext cx="7070678" cy="4678105"/>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a:xfrm>
            <a:off x="6536187" y="5927131"/>
            <a:ext cx="3814856" cy="365125"/>
          </a:xfrm>
        </p:spPr>
        <p:txBody>
          <a:bodyPr/>
          <a:lstStyle/>
          <a:p>
            <a:fld id="{3C633830-2244-49AE-BC4A-47F415C177C6}" type="datetimeFigureOut">
              <a:rPr lang="en-US" dirty="0"/>
              <a:t>3/26/18</a:t>
            </a:fld>
            <a:endParaRPr lang="en-US" dirty="0"/>
          </a:p>
        </p:txBody>
      </p:sp>
      <p:sp>
        <p:nvSpPr>
          <p:cNvPr id="5" name="Footer Placeholder 4"/>
          <p:cNvSpPr>
            <a:spLocks noGrp="1"/>
          </p:cNvSpPr>
          <p:nvPr>
            <p:ph type="ftr" sz="quarter" idx="11"/>
          </p:nvPr>
        </p:nvSpPr>
        <p:spPr>
          <a:xfrm>
            <a:off x="6536187" y="6315949"/>
            <a:ext cx="3814856" cy="365125"/>
          </a:xfrm>
        </p:spPr>
        <p:txBody>
          <a:bodyPr/>
          <a:lstStyle/>
          <a:p>
            <a:endParaRPr lang="en-US" dirty="0"/>
          </a:p>
        </p:txBody>
      </p:sp>
      <p:sp>
        <p:nvSpPr>
          <p:cNvPr id="6" name="Slide Number Placeholder 5"/>
          <p:cNvSpPr>
            <a:spLocks noGrp="1"/>
          </p:cNvSpPr>
          <p:nvPr>
            <p:ph type="sldNum" sz="quarter" idx="12"/>
          </p:nvPr>
        </p:nvSpPr>
        <p:spPr>
          <a:xfrm>
            <a:off x="11784011" y="5607592"/>
            <a:ext cx="407988" cy="365125"/>
          </a:xfrm>
        </p:spPr>
        <p:txBody>
          <a:bodyPr/>
          <a:lstStyle/>
          <a:p>
            <a:fld id="{2AC27A5A-7290-4DE1-BA94-4BE8A8E57DCF}" type="slidenum">
              <a:rPr lang="en-US" dirty="0"/>
              <a:t>‹#›</a:t>
            </a:fld>
            <a:endParaRPr lang="en-US" dirty="0"/>
          </a:p>
        </p:txBody>
      </p:sp>
      <p:cxnSp>
        <p:nvCxnSpPr>
          <p:cNvPr id="13" name="Straight Connector 12" title="Horizontal Rule Line"/>
          <p:cNvCxnSpPr/>
          <p:nvPr/>
        </p:nvCxnSpPr>
        <p:spPr>
          <a:xfrm>
            <a:off x="0" y="6199730"/>
            <a:ext cx="10260011"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3C633830-2244-49AE-BC4A-47F415C177C6}" type="datetimeFigureOut">
              <a:rPr lang="en-US" dirty="0"/>
              <a:t>3/26/18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all" baseline="0">
                <a:solidFill>
                  <a:schemeClr val="tx1">
                    <a:lumMod val="85000"/>
                    <a:lumOff val="15000"/>
                  </a:schemeClr>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tx1">
                    <a:lumMod val="85000"/>
                    <a:lumOff val="15000"/>
                  </a:schemeClr>
                </a:solidFill>
              </a:defRPr>
            </a:lvl1pPr>
          </a:lstStyle>
          <a:p>
            <a:fld id="{3C633830-2244-49AE-BC4A-47F415C177C6}" type="datetimeFigureOut">
              <a:rPr lang="en-US" dirty="0"/>
              <a:pPr/>
              <a:t>3/26/18</a:t>
            </a:fld>
            <a:endParaRPr lang="en-US" dirty="0"/>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5181600" y="540628"/>
            <a:ext cx="6248400" cy="2488946"/>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5181600" y="3712467"/>
            <a:ext cx="6248400" cy="248222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3C633830-2244-49AE-BC4A-47F415C177C6}" type="datetimeFigureOut">
              <a:rPr lang="en-US" dirty="0"/>
              <a:t>3/26/18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5181600" y="1526671"/>
            <a:ext cx="6245352" cy="175564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5181600" y="4669432"/>
            <a:ext cx="6245352" cy="175564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3C633830-2244-49AE-BC4A-47F415C177C6}" type="datetimeFigureOut">
              <a:rPr lang="en-US" dirty="0"/>
              <a:t>3/26/18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3C633830-2244-49AE-BC4A-47F415C177C6}" type="datetimeFigureOut">
              <a:rPr lang="en-US" dirty="0"/>
              <a:t>3/26/18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633830-2244-49AE-BC4A-47F415C177C6}" type="datetimeFigureOut">
              <a:rPr lang="en-US" dirty="0"/>
              <a:t>3/26/18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762000" y="555479"/>
            <a:ext cx="3838776" cy="1921022"/>
          </a:xfrm>
        </p:spPr>
        <p:txBody>
          <a:bodyPr anchor="t">
            <a:noAutofit/>
          </a:bodyPr>
          <a:lstStyle>
            <a:lvl1pPr>
              <a:lnSpc>
                <a:spcPct val="93000"/>
              </a:lnSpc>
              <a:defRPr sz="40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3C633830-2244-49AE-BC4A-47F415C177C6}" type="datetimeFigureOut">
              <a:rPr lang="en-US" dirty="0"/>
              <a:t>3/26/18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758952" y="557261"/>
            <a:ext cx="3840480" cy="1919239"/>
          </a:xfrm>
        </p:spPr>
        <p:txBody>
          <a:bodyPr anchor="t">
            <a:noAutofit/>
          </a:bodyPr>
          <a:lstStyle>
            <a:lvl1pPr>
              <a:lnSpc>
                <a:spcPct val="93000"/>
              </a:lnSpc>
              <a:defRPr sz="4000" baseline="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257800" y="0"/>
            <a:ext cx="6172200"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758952" y="2621512"/>
            <a:ext cx="3840480" cy="3236976"/>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3C633830-2244-49AE-BC4A-47F415C177C6}" type="datetimeFigureOut">
              <a:rPr lang="en-US" dirty="0"/>
              <a:t>3/26/18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3C633830-2244-49AE-BC4A-47F415C177C6}" type="datetimeFigureOut">
              <a:rPr lang="en-US" dirty="0"/>
              <a:pPr/>
              <a:t>3/26/18</a:t>
            </a:fld>
            <a:endParaRPr lang="en-US"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endParaRPr lang="en-US" dirty="0"/>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283464"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283464"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283464"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83464"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83464"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83464"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283464"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283464"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6.tiff"/><Relationship Id="rId5" Type="http://schemas.openxmlformats.org/officeDocument/2006/relationships/image" Target="../media/image7.tiff"/><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tiff"/></Relationships>
</file>

<file path=ppt/slides/_rels/slide13.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8.tif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tiff"/></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9.tiff"/><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18892" y="2882152"/>
            <a:ext cx="10738327" cy="2199513"/>
          </a:xfrm>
        </p:spPr>
        <p:txBody>
          <a:bodyPr>
            <a:normAutofit/>
          </a:bodyPr>
          <a:lstStyle/>
          <a:p>
            <a:pPr>
              <a:lnSpc>
                <a:spcPct val="100000"/>
              </a:lnSpc>
            </a:pPr>
            <a:r>
              <a:rPr lang="en-US" altLang="zh-CN" sz="2800" b="1" dirty="0" err="1" smtClean="0">
                <a:latin typeface="+mn-ea"/>
                <a:ea typeface="+mn-ea"/>
              </a:rPr>
              <a:t>Apposcopy</a:t>
            </a:r>
            <a:r>
              <a:rPr lang="en-US" altLang="zh-CN" sz="2800" b="1" dirty="0" smtClean="0">
                <a:latin typeface="+mn-ea"/>
                <a:ea typeface="+mn-ea"/>
              </a:rPr>
              <a:t>:  </a:t>
            </a:r>
            <a:r>
              <a:rPr lang="en-US" altLang="zh-CN" sz="2800" b="1" dirty="0" smtClean="0">
                <a:latin typeface="+mn-ea"/>
                <a:ea typeface="+mn-ea"/>
              </a:rPr>
              <a:t>Semantics-Based  Detection  of </a:t>
            </a:r>
            <a:r>
              <a:rPr lang="en-US" altLang="zh-CN" sz="2800" b="1" dirty="0">
                <a:latin typeface="+mn-ea"/>
                <a:ea typeface="+mn-ea"/>
              </a:rPr>
              <a:t>Android </a:t>
            </a:r>
            <a:r>
              <a:rPr lang="en-US" altLang="zh-CN" sz="2800" b="1" dirty="0" smtClean="0">
                <a:latin typeface="+mn-ea"/>
                <a:ea typeface="+mn-ea"/>
              </a:rPr>
              <a:t> Malware  through  Static  Analysis</a:t>
            </a:r>
            <a:r>
              <a:rPr lang="en-US" altLang="zh-CN" sz="2800" dirty="0">
                <a:latin typeface="+mn-ea"/>
                <a:ea typeface="+mn-ea"/>
              </a:rPr>
              <a:t/>
            </a:r>
            <a:br>
              <a:rPr lang="en-US" altLang="zh-CN" sz="2800" dirty="0">
                <a:latin typeface="+mn-ea"/>
                <a:ea typeface="+mn-ea"/>
              </a:rPr>
            </a:br>
            <a:endParaRPr kumimoji="1" lang="zh-CN" altLang="en-US" sz="2800" dirty="0">
              <a:latin typeface="+mn-ea"/>
              <a:ea typeface="+mn-ea"/>
            </a:endParaRPr>
          </a:p>
        </p:txBody>
      </p:sp>
    </p:spTree>
    <p:extLst>
      <p:ext uri="{BB962C8B-B14F-4D97-AF65-F5344CB8AC3E}">
        <p14:creationId xmlns:p14="http://schemas.microsoft.com/office/powerpoint/2010/main" val="12497002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fontScale="85000" lnSpcReduction="20000"/>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err="1"/>
              <a:t>Apposcopy</a:t>
            </a:r>
            <a:endParaRPr kumimoji="1" lang="en-US" altLang="zh-CN" sz="2800" b="1" dirty="0"/>
          </a:p>
          <a:p>
            <a:r>
              <a:rPr kumimoji="1" lang="en-US" altLang="zh-CN" sz="2800" b="1" dirty="0"/>
              <a:t>Overview</a:t>
            </a:r>
            <a:endParaRPr kumimoji="1" lang="zh-CN" altLang="en-US" sz="2800" b="1" dirty="0"/>
          </a:p>
        </p:txBody>
      </p:sp>
      <p:grpSp>
        <p:nvGrpSpPr>
          <p:cNvPr id="10" name="组 9"/>
          <p:cNvGrpSpPr/>
          <p:nvPr/>
        </p:nvGrpSpPr>
        <p:grpSpPr>
          <a:xfrm>
            <a:off x="-815649" y="2528711"/>
            <a:ext cx="4005761" cy="2755919"/>
            <a:chOff x="-769439" y="2070101"/>
            <a:chExt cx="4005761" cy="2755919"/>
          </a:xfrm>
        </p:grpSpPr>
        <p:pic>
          <p:nvPicPr>
            <p:cNvPr id="11" name="图片 10"/>
            <p:cNvPicPr>
              <a:picLocks noChangeAspect="1"/>
            </p:cNvPicPr>
            <p:nvPr/>
          </p:nvPicPr>
          <p:blipFill>
            <a:blip r:embed="rId3"/>
            <a:stretch>
              <a:fillRect/>
            </a:stretch>
          </p:blipFill>
          <p:spPr>
            <a:xfrm>
              <a:off x="-769439" y="2311763"/>
              <a:ext cx="3594100" cy="2260600"/>
            </a:xfrm>
            <a:prstGeom prst="rect">
              <a:avLst/>
            </a:prstGeom>
          </p:spPr>
        </p:pic>
        <p:sp>
          <p:nvSpPr>
            <p:cNvPr id="12" name="上箭头 11"/>
            <p:cNvSpPr/>
            <p:nvPr/>
          </p:nvSpPr>
          <p:spPr>
            <a:xfrm rot="3277985">
              <a:off x="2582998" y="1900102"/>
              <a:ext cx="483325" cy="823323"/>
            </a:xfrm>
            <a:prstGeom prst="up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sp>
          <p:nvSpPr>
            <p:cNvPr id="13" name="上箭头 12"/>
            <p:cNvSpPr/>
            <p:nvPr/>
          </p:nvSpPr>
          <p:spPr>
            <a:xfrm rot="7323983">
              <a:off x="2582998" y="4172696"/>
              <a:ext cx="483325" cy="823323"/>
            </a:xfrm>
            <a:prstGeom prst="up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grpSp>
      <p:sp>
        <p:nvSpPr>
          <p:cNvPr id="14" name="文本框 13"/>
          <p:cNvSpPr txBox="1"/>
          <p:nvPr/>
        </p:nvSpPr>
        <p:spPr>
          <a:xfrm>
            <a:off x="3254022" y="2335032"/>
            <a:ext cx="2385589" cy="646331"/>
          </a:xfrm>
          <a:prstGeom prst="rect">
            <a:avLst/>
          </a:prstGeom>
          <a:noFill/>
        </p:spPr>
        <p:txBody>
          <a:bodyPr wrap="none" rtlCol="0">
            <a:spAutoFit/>
          </a:bodyPr>
          <a:lstStyle/>
          <a:p>
            <a:r>
              <a:rPr kumimoji="1" lang="en-US" altLang="zh-CN" dirty="0" smtClean="0"/>
              <a:t>Control flow properties</a:t>
            </a:r>
          </a:p>
          <a:p>
            <a:endParaRPr kumimoji="1" lang="zh-CN" altLang="en-US" dirty="0"/>
          </a:p>
        </p:txBody>
      </p:sp>
      <p:sp>
        <p:nvSpPr>
          <p:cNvPr id="15" name="文本框 14"/>
          <p:cNvSpPr txBox="1"/>
          <p:nvPr/>
        </p:nvSpPr>
        <p:spPr>
          <a:xfrm>
            <a:off x="3254022" y="5096981"/>
            <a:ext cx="2133918" cy="369332"/>
          </a:xfrm>
          <a:prstGeom prst="rect">
            <a:avLst/>
          </a:prstGeom>
          <a:noFill/>
        </p:spPr>
        <p:txBody>
          <a:bodyPr wrap="none" rtlCol="0">
            <a:spAutoFit/>
          </a:bodyPr>
          <a:lstStyle/>
          <a:p>
            <a:r>
              <a:rPr kumimoji="1" lang="en-US" altLang="zh-CN" dirty="0" smtClean="0"/>
              <a:t>Data </a:t>
            </a:r>
            <a:r>
              <a:rPr kumimoji="1" lang="en-US" altLang="zh-CN" smtClean="0"/>
              <a:t>flow </a:t>
            </a:r>
            <a:r>
              <a:rPr kumimoji="1" lang="en-US" altLang="zh-CN" smtClean="0"/>
              <a:t>properties</a:t>
            </a:r>
            <a:endParaRPr kumimoji="1" lang="en-US" altLang="zh-CN" dirty="0" smtClean="0"/>
          </a:p>
        </p:txBody>
      </p:sp>
      <p:sp>
        <p:nvSpPr>
          <p:cNvPr id="3" name="右大括号 2"/>
          <p:cNvSpPr/>
          <p:nvPr/>
        </p:nvSpPr>
        <p:spPr>
          <a:xfrm>
            <a:off x="5895395" y="2427365"/>
            <a:ext cx="914400" cy="2946615"/>
          </a:xfrm>
          <a:prstGeom prst="rightBrace">
            <a:avLst>
              <a:gd name="adj1" fmla="val 70175"/>
              <a:gd name="adj2" fmla="val 50000"/>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kumimoji="1" lang="zh-CN" altLang="en-US" b="1">
              <a:ln w="22225">
                <a:solidFill>
                  <a:schemeClr val="accent2"/>
                </a:solidFill>
                <a:prstDash val="solid"/>
              </a:ln>
              <a:solidFill>
                <a:schemeClr val="accent2">
                  <a:lumMod val="40000"/>
                  <a:lumOff val="60000"/>
                </a:schemeClr>
              </a:solidFill>
            </a:endParaRPr>
          </a:p>
        </p:txBody>
      </p:sp>
      <p:pic>
        <p:nvPicPr>
          <p:cNvPr id="4" name="图片 3"/>
          <p:cNvPicPr>
            <a:picLocks noChangeAspect="1"/>
          </p:cNvPicPr>
          <p:nvPr/>
        </p:nvPicPr>
        <p:blipFill>
          <a:blip r:embed="rId4"/>
          <a:stretch>
            <a:fillRect/>
          </a:stretch>
        </p:blipFill>
        <p:spPr>
          <a:xfrm>
            <a:off x="8839107" y="0"/>
            <a:ext cx="1430904" cy="1430904"/>
          </a:xfrm>
          <a:prstGeom prst="rect">
            <a:avLst/>
          </a:prstGeom>
        </p:spPr>
      </p:pic>
      <p:sp>
        <p:nvSpPr>
          <p:cNvPr id="16" name="下箭头 15"/>
          <p:cNvSpPr/>
          <p:nvPr/>
        </p:nvSpPr>
        <p:spPr>
          <a:xfrm>
            <a:off x="9452289" y="1800236"/>
            <a:ext cx="204537" cy="839197"/>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sp>
        <p:nvSpPr>
          <p:cNvPr id="17" name="文本框 16"/>
          <p:cNvSpPr txBox="1"/>
          <p:nvPr/>
        </p:nvSpPr>
        <p:spPr>
          <a:xfrm>
            <a:off x="9877926" y="2028998"/>
            <a:ext cx="1191352" cy="369332"/>
          </a:xfrm>
          <a:prstGeom prst="rect">
            <a:avLst/>
          </a:prstGeom>
          <a:noFill/>
        </p:spPr>
        <p:txBody>
          <a:bodyPr wrap="none" rtlCol="0">
            <a:spAutoFit/>
          </a:bodyPr>
          <a:lstStyle/>
          <a:p>
            <a:r>
              <a:rPr kumimoji="1" lang="en-US" altLang="zh-CN" dirty="0" smtClean="0"/>
              <a:t>15</a:t>
            </a:r>
            <a:r>
              <a:rPr kumimoji="1" lang="zh-CN" altLang="en-US" dirty="0" smtClean="0"/>
              <a:t> </a:t>
            </a:r>
            <a:r>
              <a:rPr kumimoji="1" lang="en-US" altLang="zh-CN" dirty="0" smtClean="0"/>
              <a:t>families</a:t>
            </a:r>
            <a:endParaRPr kumimoji="1" lang="zh-CN" altLang="en-US" dirty="0"/>
          </a:p>
        </p:txBody>
      </p:sp>
      <p:pic>
        <p:nvPicPr>
          <p:cNvPr id="18" name="图片 17"/>
          <p:cNvPicPr>
            <a:picLocks noChangeAspect="1"/>
          </p:cNvPicPr>
          <p:nvPr/>
        </p:nvPicPr>
        <p:blipFill>
          <a:blip r:embed="rId5"/>
          <a:stretch>
            <a:fillRect/>
          </a:stretch>
        </p:blipFill>
        <p:spPr>
          <a:xfrm>
            <a:off x="7363808" y="2981363"/>
            <a:ext cx="4381500" cy="1854200"/>
          </a:xfrm>
          <a:prstGeom prst="rect">
            <a:avLst/>
          </a:prstGeom>
        </p:spPr>
      </p:pic>
    </p:spTree>
    <p:extLst>
      <p:ext uri="{BB962C8B-B14F-4D97-AF65-F5344CB8AC3E}">
        <p14:creationId xmlns:p14="http://schemas.microsoft.com/office/powerpoint/2010/main" val="13807705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srcRect l="112" t="19601"/>
          <a:stretch/>
        </p:blipFill>
        <p:spPr>
          <a:xfrm>
            <a:off x="1562581" y="0"/>
            <a:ext cx="10746985" cy="6858000"/>
          </a:xfrm>
          <a:prstGeom prst="rect">
            <a:avLst/>
          </a:prstGeom>
        </p:spPr>
      </p:pic>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fontScale="85000" lnSpcReduction="20000"/>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err="1" smtClean="0"/>
              <a:t>Apposcopy</a:t>
            </a:r>
            <a:endParaRPr kumimoji="1" lang="en-US" altLang="zh-CN" sz="2800" b="1" dirty="0" smtClean="0"/>
          </a:p>
          <a:p>
            <a:r>
              <a:rPr kumimoji="1" lang="en-US" altLang="zh-CN" sz="2800" b="1" dirty="0" smtClean="0"/>
              <a:t>Overview</a:t>
            </a:r>
            <a:endParaRPr kumimoji="1" lang="zh-CN" altLang="en-US" sz="2800" b="1" dirty="0"/>
          </a:p>
        </p:txBody>
      </p:sp>
      <p:sp>
        <p:nvSpPr>
          <p:cNvPr id="6" name="文本框 5"/>
          <p:cNvSpPr txBox="1"/>
          <p:nvPr/>
        </p:nvSpPr>
        <p:spPr>
          <a:xfrm>
            <a:off x="8446169" y="5103674"/>
            <a:ext cx="3863398" cy="1754326"/>
          </a:xfrm>
          <a:prstGeom prst="rect">
            <a:avLst/>
          </a:prstGeom>
          <a:noFill/>
        </p:spPr>
        <p:txBody>
          <a:bodyPr wrap="square" rtlCol="0">
            <a:spAutoFit/>
          </a:bodyPr>
          <a:lstStyle/>
          <a:p>
            <a:r>
              <a:rPr lang="en-US" altLang="zh-CN" dirty="0"/>
              <a:t>Automated Synthesis of Semantic Malware Signatures using Maximum Satisfiability. </a:t>
            </a:r>
          </a:p>
          <a:p>
            <a:r>
              <a:rPr lang="en-US" altLang="zh-CN" i="1" dirty="0"/>
              <a:t>Yu Feng, </a:t>
            </a:r>
            <a:r>
              <a:rPr lang="en-US" altLang="zh-CN" i="1" dirty="0" err="1"/>
              <a:t>Osbert</a:t>
            </a:r>
            <a:r>
              <a:rPr lang="en-US" altLang="zh-CN" i="1" dirty="0"/>
              <a:t> </a:t>
            </a:r>
            <a:r>
              <a:rPr lang="en-US" altLang="zh-CN" i="1" dirty="0" err="1"/>
              <a:t>Bastani</a:t>
            </a:r>
            <a:r>
              <a:rPr lang="en-US" altLang="zh-CN" i="1" dirty="0"/>
              <a:t>, Ruben Martins, Isil </a:t>
            </a:r>
            <a:r>
              <a:rPr lang="en-US" altLang="zh-CN" i="1" dirty="0" err="1"/>
              <a:t>Dillig</a:t>
            </a:r>
            <a:r>
              <a:rPr lang="en-US" altLang="zh-CN" i="1" dirty="0"/>
              <a:t>, </a:t>
            </a:r>
            <a:r>
              <a:rPr lang="en-US" altLang="zh-CN" i="1" dirty="0" err="1"/>
              <a:t>Saswat</a:t>
            </a:r>
            <a:r>
              <a:rPr lang="en-US" altLang="zh-CN" i="1" dirty="0"/>
              <a:t> </a:t>
            </a:r>
            <a:r>
              <a:rPr lang="en-US" altLang="zh-CN" i="1" dirty="0" err="1"/>
              <a:t>Anand</a:t>
            </a:r>
            <a:r>
              <a:rPr lang="en-US" altLang="zh-CN" i="1" dirty="0"/>
              <a:t>. NDSS 2017. </a:t>
            </a:r>
            <a:endParaRPr lang="en-US" altLang="zh-CN" dirty="0"/>
          </a:p>
          <a:p>
            <a:endParaRPr kumimoji="1" lang="zh-CN" altLang="en-US" dirty="0"/>
          </a:p>
        </p:txBody>
      </p:sp>
    </p:spTree>
    <p:extLst>
      <p:ext uri="{BB962C8B-B14F-4D97-AF65-F5344CB8AC3E}">
        <p14:creationId xmlns:p14="http://schemas.microsoft.com/office/powerpoint/2010/main" val="21445351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smtClean="0"/>
              <a:t>Example</a:t>
            </a:r>
            <a:endParaRPr kumimoji="1" lang="zh-CN" altLang="en-US" sz="2800" b="1" dirty="0"/>
          </a:p>
        </p:txBody>
      </p:sp>
      <p:grpSp>
        <p:nvGrpSpPr>
          <p:cNvPr id="6" name="组 5"/>
          <p:cNvGrpSpPr/>
          <p:nvPr/>
        </p:nvGrpSpPr>
        <p:grpSpPr>
          <a:xfrm>
            <a:off x="5589565" y="0"/>
            <a:ext cx="7222959" cy="6858000"/>
            <a:chOff x="6424131" y="0"/>
            <a:chExt cx="5767870" cy="5016500"/>
          </a:xfrm>
        </p:grpSpPr>
        <p:pic>
          <p:nvPicPr>
            <p:cNvPr id="7" name="图片 6"/>
            <p:cNvPicPr>
              <a:picLocks noChangeAspect="1"/>
            </p:cNvPicPr>
            <p:nvPr/>
          </p:nvPicPr>
          <p:blipFill>
            <a:blip r:embed="rId3"/>
            <a:stretch>
              <a:fillRect/>
            </a:stretch>
          </p:blipFill>
          <p:spPr>
            <a:xfrm>
              <a:off x="6424131" y="0"/>
              <a:ext cx="5767870" cy="5016500"/>
            </a:xfrm>
            <a:prstGeom prst="rect">
              <a:avLst/>
            </a:prstGeom>
          </p:spPr>
        </p:pic>
        <p:cxnSp>
          <p:nvCxnSpPr>
            <p:cNvPr id="8" name="直线连接符 7"/>
            <p:cNvCxnSpPr/>
            <p:nvPr/>
          </p:nvCxnSpPr>
          <p:spPr>
            <a:xfrm>
              <a:off x="6781800" y="2095500"/>
              <a:ext cx="3289300" cy="0"/>
            </a:xfrm>
            <a:prstGeom prst="line">
              <a:avLst/>
            </a:prstGeom>
            <a:ln w="25400">
              <a:solidFill>
                <a:srgbClr val="C00000"/>
              </a:solidFill>
            </a:ln>
          </p:spPr>
          <p:style>
            <a:lnRef idx="1">
              <a:schemeClr val="accent2"/>
            </a:lnRef>
            <a:fillRef idx="0">
              <a:schemeClr val="accent2"/>
            </a:fillRef>
            <a:effectRef idx="0">
              <a:schemeClr val="accent2"/>
            </a:effectRef>
            <a:fontRef idx="minor">
              <a:schemeClr val="tx1"/>
            </a:fontRef>
          </p:style>
        </p:cxnSp>
        <p:sp>
          <p:nvSpPr>
            <p:cNvPr id="9" name="矩形 8"/>
            <p:cNvSpPr/>
            <p:nvPr/>
          </p:nvSpPr>
          <p:spPr>
            <a:xfrm>
              <a:off x="6781800" y="2629058"/>
              <a:ext cx="2352400" cy="2286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19412098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smtClean="0"/>
              <a:t>Example</a:t>
            </a:r>
            <a:endParaRPr kumimoji="1" lang="zh-CN" altLang="en-US" sz="2800" b="1" dirty="0"/>
          </a:p>
        </p:txBody>
      </p:sp>
      <p:grpSp>
        <p:nvGrpSpPr>
          <p:cNvPr id="6" name="组 5"/>
          <p:cNvGrpSpPr/>
          <p:nvPr/>
        </p:nvGrpSpPr>
        <p:grpSpPr>
          <a:xfrm>
            <a:off x="5589565" y="0"/>
            <a:ext cx="7222959" cy="6858000"/>
            <a:chOff x="6424131" y="0"/>
            <a:chExt cx="5767870" cy="5016500"/>
          </a:xfrm>
        </p:grpSpPr>
        <p:pic>
          <p:nvPicPr>
            <p:cNvPr id="7" name="图片 6"/>
            <p:cNvPicPr>
              <a:picLocks noChangeAspect="1"/>
            </p:cNvPicPr>
            <p:nvPr/>
          </p:nvPicPr>
          <p:blipFill>
            <a:blip r:embed="rId3"/>
            <a:stretch>
              <a:fillRect/>
            </a:stretch>
          </p:blipFill>
          <p:spPr>
            <a:xfrm>
              <a:off x="6424131" y="0"/>
              <a:ext cx="5767870" cy="5016500"/>
            </a:xfrm>
            <a:prstGeom prst="rect">
              <a:avLst/>
            </a:prstGeom>
          </p:spPr>
        </p:pic>
        <p:cxnSp>
          <p:nvCxnSpPr>
            <p:cNvPr id="8" name="直线连接符 7"/>
            <p:cNvCxnSpPr/>
            <p:nvPr/>
          </p:nvCxnSpPr>
          <p:spPr>
            <a:xfrm>
              <a:off x="6781800" y="2095500"/>
              <a:ext cx="3289300" cy="0"/>
            </a:xfrm>
            <a:prstGeom prst="line">
              <a:avLst/>
            </a:prstGeom>
            <a:ln w="25400">
              <a:solidFill>
                <a:srgbClr val="C00000"/>
              </a:solidFill>
            </a:ln>
          </p:spPr>
          <p:style>
            <a:lnRef idx="1">
              <a:schemeClr val="accent2"/>
            </a:lnRef>
            <a:fillRef idx="0">
              <a:schemeClr val="accent2"/>
            </a:fillRef>
            <a:effectRef idx="0">
              <a:schemeClr val="accent2"/>
            </a:effectRef>
            <a:fontRef idx="minor">
              <a:schemeClr val="tx1"/>
            </a:fontRef>
          </p:style>
        </p:cxnSp>
        <p:sp>
          <p:nvSpPr>
            <p:cNvPr id="9" name="矩形 8"/>
            <p:cNvSpPr/>
            <p:nvPr/>
          </p:nvSpPr>
          <p:spPr>
            <a:xfrm>
              <a:off x="6781800" y="2629058"/>
              <a:ext cx="2352400" cy="2286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pic>
        <p:nvPicPr>
          <p:cNvPr id="2" name="图片 1"/>
          <p:cNvPicPr>
            <a:picLocks noChangeAspect="1"/>
          </p:cNvPicPr>
          <p:nvPr/>
        </p:nvPicPr>
        <p:blipFill>
          <a:blip r:embed="rId4"/>
          <a:stretch>
            <a:fillRect/>
          </a:stretch>
        </p:blipFill>
        <p:spPr>
          <a:xfrm>
            <a:off x="756835" y="1206500"/>
            <a:ext cx="3771900" cy="2222500"/>
          </a:xfrm>
          <a:prstGeom prst="rect">
            <a:avLst/>
          </a:prstGeom>
        </p:spPr>
      </p:pic>
      <p:sp>
        <p:nvSpPr>
          <p:cNvPr id="3" name="圆角矩形 2"/>
          <p:cNvSpPr/>
          <p:nvPr/>
        </p:nvSpPr>
        <p:spPr>
          <a:xfrm>
            <a:off x="974558" y="1588168"/>
            <a:ext cx="3465095" cy="72958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6990539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smtClean="0"/>
              <a:t>Example</a:t>
            </a:r>
            <a:endParaRPr kumimoji="1" lang="zh-CN" altLang="en-US" sz="2800" b="1" dirty="0"/>
          </a:p>
        </p:txBody>
      </p:sp>
      <p:pic>
        <p:nvPicPr>
          <p:cNvPr id="2" name="图片 1"/>
          <p:cNvPicPr>
            <a:picLocks noChangeAspect="1"/>
          </p:cNvPicPr>
          <p:nvPr/>
        </p:nvPicPr>
        <p:blipFill>
          <a:blip r:embed="rId3"/>
          <a:stretch>
            <a:fillRect/>
          </a:stretch>
        </p:blipFill>
        <p:spPr>
          <a:xfrm>
            <a:off x="756835" y="1206500"/>
            <a:ext cx="3771900" cy="2222500"/>
          </a:xfrm>
          <a:prstGeom prst="rect">
            <a:avLst/>
          </a:prstGeom>
        </p:spPr>
      </p:pic>
      <p:sp>
        <p:nvSpPr>
          <p:cNvPr id="3" name="圆角矩形 2"/>
          <p:cNvSpPr/>
          <p:nvPr/>
        </p:nvSpPr>
        <p:spPr>
          <a:xfrm>
            <a:off x="974558" y="1588168"/>
            <a:ext cx="3465095" cy="72958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4" name="图片 3"/>
          <p:cNvPicPr>
            <a:picLocks noChangeAspect="1"/>
          </p:cNvPicPr>
          <p:nvPr/>
        </p:nvPicPr>
        <p:blipFill>
          <a:blip r:embed="rId4"/>
          <a:stretch>
            <a:fillRect/>
          </a:stretch>
        </p:blipFill>
        <p:spPr>
          <a:xfrm>
            <a:off x="6010108" y="1206500"/>
            <a:ext cx="4864100" cy="1358900"/>
          </a:xfrm>
          <a:prstGeom prst="rect">
            <a:avLst/>
          </a:prstGeom>
        </p:spPr>
      </p:pic>
      <p:sp>
        <p:nvSpPr>
          <p:cNvPr id="10" name="圆角矩形 9"/>
          <p:cNvSpPr/>
          <p:nvPr/>
        </p:nvSpPr>
        <p:spPr>
          <a:xfrm>
            <a:off x="7287127" y="2164513"/>
            <a:ext cx="3465095" cy="38885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 name="直线箭头连接符 12"/>
          <p:cNvCxnSpPr/>
          <p:nvPr/>
        </p:nvCxnSpPr>
        <p:spPr>
          <a:xfrm>
            <a:off x="4439653" y="2025650"/>
            <a:ext cx="2847474" cy="29210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3496004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smtClean="0"/>
              <a:t>Example</a:t>
            </a:r>
            <a:endParaRPr kumimoji="1" lang="zh-CN" altLang="en-US" sz="2800" b="1" dirty="0"/>
          </a:p>
        </p:txBody>
      </p:sp>
      <p:sp>
        <p:nvSpPr>
          <p:cNvPr id="6" name="文本框 5"/>
          <p:cNvSpPr txBox="1"/>
          <p:nvPr/>
        </p:nvSpPr>
        <p:spPr>
          <a:xfrm>
            <a:off x="816992" y="1346043"/>
            <a:ext cx="7318542" cy="1477328"/>
          </a:xfrm>
          <a:prstGeom prst="rect">
            <a:avLst/>
          </a:prstGeom>
          <a:noFill/>
        </p:spPr>
        <p:txBody>
          <a:bodyPr wrap="none" rtlCol="0">
            <a:spAutoFit/>
          </a:bodyPr>
          <a:lstStyle/>
          <a:p>
            <a:r>
              <a:rPr lang="en-US" altLang="zh-CN" dirty="0" smtClean="0"/>
              <a:t>ICCG: Inter-Component </a:t>
            </a:r>
            <a:r>
              <a:rPr lang="en-US" altLang="zh-CN" dirty="0"/>
              <a:t>Call </a:t>
            </a:r>
            <a:r>
              <a:rPr lang="en-US" altLang="zh-CN" dirty="0" smtClean="0"/>
              <a:t>Graph, a high level abstraction of android apps </a:t>
            </a:r>
          </a:p>
          <a:p>
            <a:endParaRPr lang="en-US" altLang="zh-CN" dirty="0">
              <a:effectLst/>
            </a:endParaRPr>
          </a:p>
          <a:p>
            <a:r>
              <a:rPr lang="en-US" altLang="zh-CN" dirty="0" smtClean="0"/>
              <a:t>Control-flow properties matching through ICCG construction</a:t>
            </a:r>
          </a:p>
          <a:p>
            <a:endParaRPr lang="en-US" altLang="zh-CN" dirty="0">
              <a:effectLst/>
            </a:endParaRPr>
          </a:p>
          <a:p>
            <a:r>
              <a:rPr lang="en-US" altLang="zh-CN" dirty="0" smtClean="0"/>
              <a:t>Intent Analysis: Resolve the target component</a:t>
            </a:r>
            <a:endParaRPr lang="en-US" altLang="zh-CN" dirty="0">
              <a:effectLst/>
            </a:endParaRPr>
          </a:p>
        </p:txBody>
      </p:sp>
      <p:sp>
        <p:nvSpPr>
          <p:cNvPr id="7" name="文本框 6"/>
          <p:cNvSpPr txBox="1"/>
          <p:nvPr/>
        </p:nvSpPr>
        <p:spPr>
          <a:xfrm>
            <a:off x="1094874" y="4211053"/>
            <a:ext cx="1502014" cy="369332"/>
          </a:xfrm>
          <a:prstGeom prst="rect">
            <a:avLst/>
          </a:prstGeom>
          <a:noFill/>
        </p:spPr>
        <p:txBody>
          <a:bodyPr wrap="none" rtlCol="0">
            <a:spAutoFit/>
          </a:bodyPr>
          <a:lstStyle/>
          <a:p>
            <a:r>
              <a:rPr kumimoji="1" lang="en-US" altLang="zh-CN" dirty="0" smtClean="0"/>
              <a:t>Component A</a:t>
            </a:r>
            <a:endParaRPr kumimoji="1" lang="zh-CN" altLang="en-US" dirty="0"/>
          </a:p>
        </p:txBody>
      </p:sp>
      <p:sp>
        <p:nvSpPr>
          <p:cNvPr id="12" name="右箭头 11"/>
          <p:cNvSpPr/>
          <p:nvPr/>
        </p:nvSpPr>
        <p:spPr>
          <a:xfrm>
            <a:off x="2596887" y="4343400"/>
            <a:ext cx="2045625" cy="236985"/>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sp>
        <p:nvSpPr>
          <p:cNvPr id="14" name="文本框 13"/>
          <p:cNvSpPr txBox="1"/>
          <p:nvPr/>
        </p:nvSpPr>
        <p:spPr>
          <a:xfrm>
            <a:off x="2596888" y="3994484"/>
            <a:ext cx="2045625" cy="369332"/>
          </a:xfrm>
          <a:prstGeom prst="rect">
            <a:avLst/>
          </a:prstGeom>
          <a:noFill/>
        </p:spPr>
        <p:txBody>
          <a:bodyPr wrap="none" rtlCol="0">
            <a:spAutoFit/>
          </a:bodyPr>
          <a:lstStyle/>
          <a:p>
            <a:r>
              <a:rPr kumimoji="1" lang="en-US" altLang="zh-CN" dirty="0" smtClean="0"/>
              <a:t>Data Type, Action</a:t>
            </a:r>
            <a:r>
              <a:rPr kumimoji="1" lang="is-IS" altLang="zh-CN" dirty="0" smtClean="0"/>
              <a:t>…</a:t>
            </a:r>
            <a:endParaRPr kumimoji="1" lang="zh-CN" altLang="en-US" dirty="0"/>
          </a:p>
        </p:txBody>
      </p:sp>
      <p:sp>
        <p:nvSpPr>
          <p:cNvPr id="15" name="文本框 14"/>
          <p:cNvSpPr txBox="1"/>
          <p:nvPr/>
        </p:nvSpPr>
        <p:spPr>
          <a:xfrm>
            <a:off x="4642512" y="4211053"/>
            <a:ext cx="1502334" cy="369332"/>
          </a:xfrm>
          <a:prstGeom prst="rect">
            <a:avLst/>
          </a:prstGeom>
          <a:noFill/>
        </p:spPr>
        <p:txBody>
          <a:bodyPr wrap="none" rtlCol="0">
            <a:spAutoFit/>
          </a:bodyPr>
          <a:lstStyle/>
          <a:p>
            <a:r>
              <a:rPr kumimoji="1" lang="en-US" altLang="zh-CN" dirty="0" smtClean="0"/>
              <a:t>Component B</a:t>
            </a:r>
            <a:endParaRPr kumimoji="1" lang="zh-CN" altLang="en-US" dirty="0"/>
          </a:p>
        </p:txBody>
      </p:sp>
    </p:spTree>
    <p:extLst>
      <p:ext uri="{BB962C8B-B14F-4D97-AF65-F5344CB8AC3E}">
        <p14:creationId xmlns:p14="http://schemas.microsoft.com/office/powerpoint/2010/main" val="171273504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smtClean="0"/>
              <a:t>Example</a:t>
            </a:r>
            <a:endParaRPr kumimoji="1" lang="zh-CN" altLang="en-US" sz="2800" b="1" dirty="0"/>
          </a:p>
        </p:txBody>
      </p:sp>
      <p:sp>
        <p:nvSpPr>
          <p:cNvPr id="6" name="文本框 5"/>
          <p:cNvSpPr txBox="1"/>
          <p:nvPr/>
        </p:nvSpPr>
        <p:spPr>
          <a:xfrm>
            <a:off x="816992" y="1346043"/>
            <a:ext cx="7318542" cy="1477328"/>
          </a:xfrm>
          <a:prstGeom prst="rect">
            <a:avLst/>
          </a:prstGeom>
          <a:noFill/>
        </p:spPr>
        <p:txBody>
          <a:bodyPr wrap="none" rtlCol="0">
            <a:spAutoFit/>
          </a:bodyPr>
          <a:lstStyle/>
          <a:p>
            <a:r>
              <a:rPr lang="en-US" altLang="zh-CN" dirty="0" smtClean="0"/>
              <a:t>ICCG: Inter-Component </a:t>
            </a:r>
            <a:r>
              <a:rPr lang="en-US" altLang="zh-CN" dirty="0"/>
              <a:t>Call </a:t>
            </a:r>
            <a:r>
              <a:rPr lang="en-US" altLang="zh-CN" dirty="0" smtClean="0"/>
              <a:t>Graph, a high level abstraction of android apps </a:t>
            </a:r>
          </a:p>
          <a:p>
            <a:endParaRPr lang="en-US" altLang="zh-CN" dirty="0">
              <a:effectLst/>
            </a:endParaRPr>
          </a:p>
          <a:p>
            <a:r>
              <a:rPr lang="en-US" altLang="zh-CN" dirty="0" smtClean="0"/>
              <a:t>Control-flow properties matching through ICCG construction</a:t>
            </a:r>
          </a:p>
          <a:p>
            <a:endParaRPr lang="en-US" altLang="zh-CN" dirty="0">
              <a:effectLst/>
            </a:endParaRPr>
          </a:p>
          <a:p>
            <a:r>
              <a:rPr lang="en-US" altLang="zh-CN" dirty="0" smtClean="0"/>
              <a:t>Intent Analysis: Resolve the target component</a:t>
            </a:r>
            <a:endParaRPr lang="en-US" altLang="zh-CN" dirty="0">
              <a:effectLst/>
            </a:endParaRPr>
          </a:p>
        </p:txBody>
      </p:sp>
      <p:sp>
        <p:nvSpPr>
          <p:cNvPr id="7" name="文本框 6"/>
          <p:cNvSpPr txBox="1"/>
          <p:nvPr/>
        </p:nvSpPr>
        <p:spPr>
          <a:xfrm>
            <a:off x="1094874" y="4211053"/>
            <a:ext cx="1502014" cy="369332"/>
          </a:xfrm>
          <a:prstGeom prst="rect">
            <a:avLst/>
          </a:prstGeom>
          <a:noFill/>
        </p:spPr>
        <p:txBody>
          <a:bodyPr wrap="none" rtlCol="0">
            <a:spAutoFit/>
          </a:bodyPr>
          <a:lstStyle/>
          <a:p>
            <a:r>
              <a:rPr kumimoji="1" lang="en-US" altLang="zh-CN" dirty="0" smtClean="0"/>
              <a:t>Component A</a:t>
            </a:r>
            <a:endParaRPr kumimoji="1" lang="zh-CN" altLang="en-US" dirty="0"/>
          </a:p>
        </p:txBody>
      </p:sp>
      <p:sp>
        <p:nvSpPr>
          <p:cNvPr id="12" name="右箭头 11"/>
          <p:cNvSpPr/>
          <p:nvPr/>
        </p:nvSpPr>
        <p:spPr>
          <a:xfrm>
            <a:off x="2596887" y="4343400"/>
            <a:ext cx="2045625" cy="236985"/>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sp>
        <p:nvSpPr>
          <p:cNvPr id="14" name="文本框 13"/>
          <p:cNvSpPr txBox="1"/>
          <p:nvPr/>
        </p:nvSpPr>
        <p:spPr>
          <a:xfrm>
            <a:off x="2596888" y="3994484"/>
            <a:ext cx="2045625" cy="369332"/>
          </a:xfrm>
          <a:prstGeom prst="rect">
            <a:avLst/>
          </a:prstGeom>
          <a:noFill/>
        </p:spPr>
        <p:txBody>
          <a:bodyPr wrap="none" rtlCol="0">
            <a:spAutoFit/>
          </a:bodyPr>
          <a:lstStyle/>
          <a:p>
            <a:r>
              <a:rPr kumimoji="1" lang="en-US" altLang="zh-CN" dirty="0" smtClean="0"/>
              <a:t>Data Type, Action</a:t>
            </a:r>
            <a:r>
              <a:rPr kumimoji="1" lang="is-IS" altLang="zh-CN" dirty="0" smtClean="0"/>
              <a:t>…</a:t>
            </a:r>
            <a:endParaRPr kumimoji="1" lang="zh-CN" altLang="en-US" dirty="0"/>
          </a:p>
        </p:txBody>
      </p:sp>
      <p:sp>
        <p:nvSpPr>
          <p:cNvPr id="15" name="文本框 14"/>
          <p:cNvSpPr txBox="1"/>
          <p:nvPr/>
        </p:nvSpPr>
        <p:spPr>
          <a:xfrm>
            <a:off x="4642512" y="4211053"/>
            <a:ext cx="1502334" cy="369332"/>
          </a:xfrm>
          <a:prstGeom prst="rect">
            <a:avLst/>
          </a:prstGeom>
          <a:noFill/>
        </p:spPr>
        <p:txBody>
          <a:bodyPr wrap="none" rtlCol="0">
            <a:spAutoFit/>
          </a:bodyPr>
          <a:lstStyle/>
          <a:p>
            <a:r>
              <a:rPr kumimoji="1" lang="en-US" altLang="zh-CN" dirty="0" smtClean="0"/>
              <a:t>Component B</a:t>
            </a:r>
            <a:endParaRPr kumimoji="1" lang="zh-CN" altLang="en-US" dirty="0"/>
          </a:p>
        </p:txBody>
      </p:sp>
      <p:pic>
        <p:nvPicPr>
          <p:cNvPr id="16" name="图片 15"/>
          <p:cNvPicPr>
            <a:picLocks noChangeAspect="1"/>
          </p:cNvPicPr>
          <p:nvPr/>
        </p:nvPicPr>
        <p:blipFill>
          <a:blip r:embed="rId3"/>
          <a:stretch>
            <a:fillRect/>
          </a:stretch>
        </p:blipFill>
        <p:spPr>
          <a:xfrm>
            <a:off x="770897" y="3182687"/>
            <a:ext cx="10523748" cy="2652629"/>
          </a:xfrm>
          <a:prstGeom prst="rect">
            <a:avLst/>
          </a:prstGeom>
        </p:spPr>
      </p:pic>
      <p:sp>
        <p:nvSpPr>
          <p:cNvPr id="2" name="圆角矩形 1"/>
          <p:cNvSpPr/>
          <p:nvPr/>
        </p:nvSpPr>
        <p:spPr>
          <a:xfrm>
            <a:off x="6516547" y="3182687"/>
            <a:ext cx="3159888" cy="166710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5459266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smtClean="0"/>
              <a:t>Example</a:t>
            </a:r>
            <a:endParaRPr kumimoji="1" lang="zh-CN" altLang="en-US" sz="2800" b="1"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7496" y="1201837"/>
            <a:ext cx="5273799" cy="2976623"/>
          </a:xfrm>
          <a:prstGeom prst="rect">
            <a:avLst/>
          </a:prstGeom>
        </p:spPr>
      </p:pic>
      <p:pic>
        <p:nvPicPr>
          <p:cNvPr id="13" name="图片 12"/>
          <p:cNvPicPr>
            <a:picLocks noChangeAspect="1"/>
          </p:cNvPicPr>
          <p:nvPr/>
        </p:nvPicPr>
        <p:blipFill>
          <a:blip r:embed="rId4"/>
          <a:stretch>
            <a:fillRect/>
          </a:stretch>
        </p:blipFill>
        <p:spPr>
          <a:xfrm>
            <a:off x="6010108" y="1206500"/>
            <a:ext cx="4864100" cy="1358900"/>
          </a:xfrm>
          <a:prstGeom prst="rect">
            <a:avLst/>
          </a:prstGeom>
        </p:spPr>
      </p:pic>
      <p:sp>
        <p:nvSpPr>
          <p:cNvPr id="17" name="圆角矩形 16"/>
          <p:cNvSpPr/>
          <p:nvPr/>
        </p:nvSpPr>
        <p:spPr>
          <a:xfrm>
            <a:off x="6338003" y="1636795"/>
            <a:ext cx="4380154" cy="56239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文本框 7"/>
          <p:cNvSpPr txBox="1"/>
          <p:nvPr/>
        </p:nvSpPr>
        <p:spPr>
          <a:xfrm>
            <a:off x="6516547" y="3472405"/>
            <a:ext cx="2443298" cy="646331"/>
          </a:xfrm>
          <a:prstGeom prst="rect">
            <a:avLst/>
          </a:prstGeom>
          <a:noFill/>
        </p:spPr>
        <p:txBody>
          <a:bodyPr wrap="none" rtlCol="0">
            <a:spAutoFit/>
          </a:bodyPr>
          <a:lstStyle/>
          <a:p>
            <a:r>
              <a:rPr kumimoji="1" lang="en-US" altLang="zh-CN" dirty="0" smtClean="0"/>
              <a:t>3. component predicate</a:t>
            </a:r>
          </a:p>
          <a:p>
            <a:r>
              <a:rPr kumimoji="1" lang="en-US" altLang="zh-CN" dirty="0" smtClean="0"/>
              <a:t>4. ICC predicate</a:t>
            </a:r>
          </a:p>
        </p:txBody>
      </p:sp>
    </p:spTree>
    <p:extLst>
      <p:ext uri="{BB962C8B-B14F-4D97-AF65-F5344CB8AC3E}">
        <p14:creationId xmlns:p14="http://schemas.microsoft.com/office/powerpoint/2010/main" val="23274733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smtClean="0"/>
              <a:t>Look into Malware SPEC Language</a:t>
            </a:r>
            <a:endParaRPr kumimoji="1" lang="zh-CN" altLang="en-US" sz="2800" b="1" dirty="0"/>
          </a:p>
        </p:txBody>
      </p:sp>
      <p:sp>
        <p:nvSpPr>
          <p:cNvPr id="2" name="文本框 1"/>
          <p:cNvSpPr txBox="1"/>
          <p:nvPr/>
        </p:nvSpPr>
        <p:spPr>
          <a:xfrm>
            <a:off x="1377387" y="1597306"/>
            <a:ext cx="3161635" cy="4247317"/>
          </a:xfrm>
          <a:prstGeom prst="rect">
            <a:avLst/>
          </a:prstGeom>
          <a:noFill/>
        </p:spPr>
        <p:txBody>
          <a:bodyPr wrap="none" rtlCol="0">
            <a:spAutoFit/>
          </a:bodyPr>
          <a:lstStyle/>
          <a:p>
            <a:r>
              <a:rPr kumimoji="1" lang="en-US" altLang="zh-CN" dirty="0" err="1" smtClean="0"/>
              <a:t>Datalog</a:t>
            </a:r>
            <a:r>
              <a:rPr kumimoji="1" lang="en-US" altLang="zh-CN" dirty="0" smtClean="0"/>
              <a:t> Preliminaries</a:t>
            </a:r>
          </a:p>
          <a:p>
            <a:r>
              <a:rPr kumimoji="1" lang="en-US" altLang="zh-CN" dirty="0" err="1" smtClean="0"/>
              <a:t>Apposcopy</a:t>
            </a:r>
            <a:r>
              <a:rPr kumimoji="1" lang="en-US" altLang="zh-CN" dirty="0" smtClean="0"/>
              <a:t> Build-in Predicate</a:t>
            </a:r>
          </a:p>
          <a:p>
            <a:r>
              <a:rPr kumimoji="1" lang="en-US" altLang="zh-CN" dirty="0"/>
              <a:t>	</a:t>
            </a:r>
            <a:r>
              <a:rPr kumimoji="1" lang="en-US" altLang="zh-CN" dirty="0" err="1" smtClean="0"/>
              <a:t>Conponent</a:t>
            </a:r>
            <a:r>
              <a:rPr kumimoji="1" lang="en-US" altLang="zh-CN" dirty="0" smtClean="0"/>
              <a:t> Type Predicate</a:t>
            </a:r>
          </a:p>
          <a:p>
            <a:r>
              <a:rPr kumimoji="1" lang="en-US" altLang="zh-CN" dirty="0"/>
              <a:t>	</a:t>
            </a:r>
            <a:r>
              <a:rPr kumimoji="1" lang="en-US" altLang="zh-CN" dirty="0" smtClean="0"/>
              <a:t>Predicate ICC</a:t>
            </a:r>
          </a:p>
          <a:p>
            <a:r>
              <a:rPr kumimoji="1" lang="en-US" altLang="zh-CN" dirty="0"/>
              <a:t>	</a:t>
            </a:r>
            <a:r>
              <a:rPr kumimoji="1" lang="en-US" altLang="zh-CN" dirty="0" smtClean="0"/>
              <a:t>	df1</a:t>
            </a:r>
          </a:p>
          <a:p>
            <a:r>
              <a:rPr kumimoji="1" lang="en-US" altLang="zh-CN" dirty="0" smtClean="0"/>
              <a:t>	</a:t>
            </a:r>
            <a:r>
              <a:rPr kumimoji="1" lang="en-US" altLang="zh-CN" dirty="0"/>
              <a:t>	</a:t>
            </a:r>
            <a:r>
              <a:rPr kumimoji="1" lang="en-US" altLang="zh-CN" dirty="0" smtClean="0"/>
              <a:t>df2 </a:t>
            </a:r>
          </a:p>
          <a:p>
            <a:r>
              <a:rPr kumimoji="1" lang="en-US" altLang="zh-CN" dirty="0" smtClean="0"/>
              <a:t>	</a:t>
            </a:r>
            <a:r>
              <a:rPr kumimoji="1" lang="en-US" altLang="zh-CN" dirty="0"/>
              <a:t>	</a:t>
            </a:r>
            <a:r>
              <a:rPr kumimoji="1" lang="en-US" altLang="zh-CN" dirty="0" smtClean="0"/>
              <a:t>df3</a:t>
            </a:r>
          </a:p>
          <a:p>
            <a:r>
              <a:rPr kumimoji="1" lang="en-US" altLang="zh-CN" dirty="0"/>
              <a:t>	</a:t>
            </a:r>
            <a:r>
              <a:rPr kumimoji="1" lang="en-US" altLang="zh-CN" dirty="0" smtClean="0"/>
              <a:t>		ex1</a:t>
            </a:r>
          </a:p>
          <a:p>
            <a:r>
              <a:rPr kumimoji="1" lang="en-US" altLang="zh-CN" dirty="0"/>
              <a:t>	</a:t>
            </a:r>
            <a:r>
              <a:rPr kumimoji="1" lang="en-US" altLang="zh-CN" dirty="0" smtClean="0"/>
              <a:t>	df4</a:t>
            </a:r>
          </a:p>
          <a:p>
            <a:r>
              <a:rPr kumimoji="1" lang="en-US" altLang="zh-CN" dirty="0"/>
              <a:t>	</a:t>
            </a:r>
            <a:r>
              <a:rPr kumimoji="1" lang="en-US" altLang="zh-CN" dirty="0" smtClean="0"/>
              <a:t>predicate calls</a:t>
            </a:r>
          </a:p>
          <a:p>
            <a:r>
              <a:rPr kumimoji="1" lang="en-US" altLang="zh-CN" dirty="0"/>
              <a:t>	</a:t>
            </a:r>
            <a:r>
              <a:rPr kumimoji="1" lang="en-US" altLang="zh-CN" dirty="0" smtClean="0"/>
              <a:t>predicate flows</a:t>
            </a:r>
          </a:p>
          <a:p>
            <a:r>
              <a:rPr kumimoji="1" lang="en-US" altLang="zh-CN" dirty="0"/>
              <a:t>	</a:t>
            </a:r>
            <a:r>
              <a:rPr kumimoji="1" lang="en-US" altLang="zh-CN" dirty="0" smtClean="0"/>
              <a:t>	df5</a:t>
            </a:r>
          </a:p>
          <a:p>
            <a:r>
              <a:rPr kumimoji="1" lang="en-US" altLang="zh-CN" dirty="0"/>
              <a:t>	</a:t>
            </a:r>
            <a:r>
              <a:rPr kumimoji="1" lang="en-US" altLang="zh-CN" dirty="0" smtClean="0"/>
              <a:t>	df6</a:t>
            </a:r>
          </a:p>
          <a:p>
            <a:r>
              <a:rPr kumimoji="1" lang="en-US" altLang="zh-CN" dirty="0"/>
              <a:t>	</a:t>
            </a:r>
            <a:r>
              <a:rPr kumimoji="1" lang="en-US" altLang="zh-CN" dirty="0" smtClean="0"/>
              <a:t>	df7</a:t>
            </a:r>
          </a:p>
          <a:p>
            <a:r>
              <a:rPr kumimoji="1" lang="en-US" altLang="zh-CN" dirty="0"/>
              <a:t>	</a:t>
            </a:r>
            <a:r>
              <a:rPr kumimoji="1" lang="en-US" altLang="zh-CN" dirty="0" smtClean="0"/>
              <a:t>		ex2</a:t>
            </a:r>
          </a:p>
        </p:txBody>
      </p:sp>
    </p:spTree>
    <p:extLst>
      <p:ext uri="{BB962C8B-B14F-4D97-AF65-F5344CB8AC3E}">
        <p14:creationId xmlns:p14="http://schemas.microsoft.com/office/powerpoint/2010/main" val="91539977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smtClean="0"/>
              <a:t>Static Analysis</a:t>
            </a:r>
          </a:p>
        </p:txBody>
      </p:sp>
      <p:sp>
        <p:nvSpPr>
          <p:cNvPr id="9" name="文本框 8"/>
          <p:cNvSpPr txBox="1"/>
          <p:nvPr/>
        </p:nvSpPr>
        <p:spPr>
          <a:xfrm>
            <a:off x="1377387" y="1597306"/>
            <a:ext cx="4194418" cy="3139321"/>
          </a:xfrm>
          <a:prstGeom prst="rect">
            <a:avLst/>
          </a:prstGeom>
          <a:noFill/>
        </p:spPr>
        <p:txBody>
          <a:bodyPr wrap="none" rtlCol="0">
            <a:spAutoFit/>
          </a:bodyPr>
          <a:lstStyle/>
          <a:p>
            <a:r>
              <a:rPr kumimoji="1" lang="en-US" altLang="zh-CN" dirty="0" smtClean="0"/>
              <a:t>Pointer Analysis &amp; Call-graph Construction</a:t>
            </a:r>
          </a:p>
          <a:p>
            <a:r>
              <a:rPr kumimoji="1" lang="en-US" altLang="zh-CN" dirty="0" smtClean="0"/>
              <a:t>Inter-component Control-flow Analysis</a:t>
            </a:r>
          </a:p>
          <a:p>
            <a:r>
              <a:rPr kumimoji="1" lang="en-US" altLang="zh-CN" dirty="0"/>
              <a:t>	</a:t>
            </a:r>
            <a:r>
              <a:rPr kumimoji="1" lang="en-US" altLang="zh-CN" dirty="0" smtClean="0"/>
              <a:t>Data flow analysis for Intents</a:t>
            </a:r>
          </a:p>
          <a:p>
            <a:r>
              <a:rPr kumimoji="1" lang="en-US" altLang="zh-CN" dirty="0"/>
              <a:t>	</a:t>
            </a:r>
            <a:r>
              <a:rPr kumimoji="1" lang="en-US" altLang="zh-CN" dirty="0" smtClean="0"/>
              <a:t>	ex3</a:t>
            </a:r>
          </a:p>
          <a:p>
            <a:r>
              <a:rPr kumimoji="1" lang="en-US" altLang="zh-CN" dirty="0"/>
              <a:t>	</a:t>
            </a:r>
            <a:r>
              <a:rPr kumimoji="1" lang="en-US" altLang="zh-CN" dirty="0" smtClean="0"/>
              <a:t>ICCG construction</a:t>
            </a:r>
          </a:p>
          <a:p>
            <a:r>
              <a:rPr kumimoji="1" lang="en-US" altLang="zh-CN" dirty="0"/>
              <a:t>	</a:t>
            </a:r>
            <a:r>
              <a:rPr kumimoji="1" lang="en-US" altLang="zh-CN" dirty="0" smtClean="0"/>
              <a:t>	ex4</a:t>
            </a:r>
          </a:p>
          <a:p>
            <a:r>
              <a:rPr kumimoji="1" lang="en-US" altLang="zh-CN" dirty="0" smtClean="0"/>
              <a:t>Taint Analysis</a:t>
            </a:r>
          </a:p>
          <a:p>
            <a:r>
              <a:rPr kumimoji="1" lang="en-US" altLang="zh-CN" dirty="0"/>
              <a:t>	</a:t>
            </a:r>
            <a:r>
              <a:rPr kumimoji="1" lang="en-US" altLang="zh-CN" dirty="0" smtClean="0"/>
              <a:t>Annotations</a:t>
            </a:r>
          </a:p>
          <a:p>
            <a:r>
              <a:rPr kumimoji="1" lang="en-US" altLang="zh-CN" dirty="0" smtClean="0"/>
              <a:t>		ex5</a:t>
            </a:r>
          </a:p>
          <a:p>
            <a:r>
              <a:rPr kumimoji="1" lang="en-US" altLang="zh-CN" dirty="0"/>
              <a:t>	</a:t>
            </a:r>
            <a:r>
              <a:rPr kumimoji="1" lang="en-US" altLang="zh-CN" dirty="0" smtClean="0"/>
              <a:t>Static Taint Analysis</a:t>
            </a:r>
          </a:p>
          <a:p>
            <a:r>
              <a:rPr kumimoji="1" lang="en-US" altLang="zh-CN" dirty="0"/>
              <a:t>	</a:t>
            </a:r>
            <a:r>
              <a:rPr kumimoji="1" lang="en-US" altLang="zh-CN" dirty="0" smtClean="0"/>
              <a:t>	ex6</a:t>
            </a:r>
          </a:p>
        </p:txBody>
      </p:sp>
    </p:spTree>
    <p:extLst>
      <p:ext uri="{BB962C8B-B14F-4D97-AF65-F5344CB8AC3E}">
        <p14:creationId xmlns:p14="http://schemas.microsoft.com/office/powerpoint/2010/main" val="8498369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732771" y="526893"/>
            <a:ext cx="8401429" cy="819150"/>
          </a:xfrm>
        </p:spPr>
        <p:txBody>
          <a:bodyPr>
            <a:normAutofit/>
          </a:bodyPr>
          <a:lstStyle/>
          <a:p>
            <a:pPr algn="l"/>
            <a:r>
              <a:rPr kumimoji="1" lang="en-US" altLang="zh-CN" sz="2800" b="1" dirty="0" smtClean="0"/>
              <a:t>Taint analysis</a:t>
            </a:r>
            <a:endParaRPr kumimoji="1" lang="zh-CN" altLang="en-US" sz="2800" b="1" dirty="0"/>
          </a:p>
        </p:txBody>
      </p:sp>
      <p:sp>
        <p:nvSpPr>
          <p:cNvPr id="8" name="文本框 7"/>
          <p:cNvSpPr txBox="1"/>
          <p:nvPr/>
        </p:nvSpPr>
        <p:spPr>
          <a:xfrm>
            <a:off x="254000" y="2870200"/>
            <a:ext cx="4679486" cy="1754326"/>
          </a:xfrm>
          <a:prstGeom prst="rect">
            <a:avLst/>
          </a:prstGeom>
          <a:noFill/>
        </p:spPr>
        <p:txBody>
          <a:bodyPr wrap="none" rtlCol="0">
            <a:spAutoFit/>
          </a:bodyPr>
          <a:lstStyle/>
          <a:p>
            <a:r>
              <a:rPr kumimoji="1" lang="en-US" altLang="zh-CN" dirty="0" smtClean="0"/>
              <a:t>Pro:</a:t>
            </a:r>
          </a:p>
          <a:p>
            <a:r>
              <a:rPr kumimoji="1" lang="en-US" altLang="zh-CN" dirty="0"/>
              <a:t>	</a:t>
            </a:r>
            <a:r>
              <a:rPr kumimoji="1" lang="en-US" altLang="zh-CN" dirty="0" smtClean="0"/>
              <a:t>Exposing apps that leak sensitive data in a </a:t>
            </a:r>
          </a:p>
          <a:p>
            <a:r>
              <a:rPr kumimoji="1" lang="en-US" altLang="zh-CN" dirty="0"/>
              <a:t>	</a:t>
            </a:r>
            <a:r>
              <a:rPr kumimoji="1" lang="en-US" altLang="zh-CN" dirty="0" smtClean="0"/>
              <a:t>sound way.</a:t>
            </a:r>
          </a:p>
          <a:p>
            <a:endParaRPr kumimoji="1" lang="en-US" altLang="zh-CN" dirty="0"/>
          </a:p>
          <a:p>
            <a:r>
              <a:rPr kumimoji="1" lang="en-US" altLang="zh-CN" dirty="0" smtClean="0"/>
              <a:t>Cons:</a:t>
            </a:r>
          </a:p>
          <a:p>
            <a:r>
              <a:rPr kumimoji="1" lang="en-US" altLang="zh-CN" dirty="0"/>
              <a:t>	</a:t>
            </a:r>
            <a:r>
              <a:rPr kumimoji="1" lang="en-US" altLang="zh-CN" dirty="0" smtClean="0"/>
              <a:t>Block legitimate apps.</a:t>
            </a:r>
          </a:p>
        </p:txBody>
      </p:sp>
      <p:pic>
        <p:nvPicPr>
          <p:cNvPr id="2" name="图片 1"/>
          <p:cNvPicPr>
            <a:picLocks noChangeAspect="1"/>
          </p:cNvPicPr>
          <p:nvPr/>
        </p:nvPicPr>
        <p:blipFill>
          <a:blip r:embed="rId3"/>
          <a:stretch>
            <a:fillRect/>
          </a:stretch>
        </p:blipFill>
        <p:spPr>
          <a:xfrm>
            <a:off x="6127750" y="2910880"/>
            <a:ext cx="4178300" cy="2362200"/>
          </a:xfrm>
          <a:prstGeom prst="rect">
            <a:avLst/>
          </a:prstGeom>
        </p:spPr>
      </p:pic>
    </p:spTree>
    <p:extLst>
      <p:ext uri="{BB962C8B-B14F-4D97-AF65-F5344CB8AC3E}">
        <p14:creationId xmlns:p14="http://schemas.microsoft.com/office/powerpoint/2010/main" val="117203974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t="2557"/>
          <a:stretch/>
        </p:blipFill>
        <p:spPr>
          <a:xfrm>
            <a:off x="1528011" y="526893"/>
            <a:ext cx="10663988" cy="6342681"/>
          </a:xfrm>
          <a:prstGeom prst="rect">
            <a:avLst/>
          </a:prstGeom>
        </p:spPr>
      </p:pic>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fontScale="85000" lnSpcReduction="20000"/>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err="1" smtClean="0"/>
              <a:t>Apposcopy</a:t>
            </a:r>
            <a:endParaRPr kumimoji="1" lang="en-US" altLang="zh-CN" sz="2800" b="1" dirty="0" smtClean="0"/>
          </a:p>
          <a:p>
            <a:r>
              <a:rPr kumimoji="1" lang="en-US" altLang="zh-CN" sz="2800" b="1" dirty="0" smtClean="0"/>
              <a:t>Implementation</a:t>
            </a:r>
            <a:endParaRPr kumimoji="1" lang="zh-CN" altLang="en-US" sz="2800" b="1" dirty="0"/>
          </a:p>
        </p:txBody>
      </p:sp>
    </p:spTree>
    <p:extLst>
      <p:ext uri="{BB962C8B-B14F-4D97-AF65-F5344CB8AC3E}">
        <p14:creationId xmlns:p14="http://schemas.microsoft.com/office/powerpoint/2010/main" val="10127747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732771" y="526893"/>
            <a:ext cx="8401429" cy="819150"/>
          </a:xfrm>
        </p:spPr>
        <p:txBody>
          <a:bodyPr>
            <a:normAutofit/>
          </a:bodyPr>
          <a:lstStyle/>
          <a:p>
            <a:pPr algn="l"/>
            <a:r>
              <a:rPr kumimoji="1" lang="en-US" altLang="zh-CN" sz="2800" b="1" dirty="0" smtClean="0"/>
              <a:t>Taint analysis</a:t>
            </a:r>
            <a:endParaRPr kumimoji="1" lang="zh-CN" altLang="en-US" sz="2800" b="1" dirty="0"/>
          </a:p>
        </p:txBody>
      </p:sp>
      <p:grpSp>
        <p:nvGrpSpPr>
          <p:cNvPr id="7" name="组 6"/>
          <p:cNvGrpSpPr/>
          <p:nvPr/>
        </p:nvGrpSpPr>
        <p:grpSpPr>
          <a:xfrm>
            <a:off x="5140539" y="2212898"/>
            <a:ext cx="6077991" cy="3959772"/>
            <a:chOff x="5140539" y="2212898"/>
            <a:chExt cx="6077991" cy="3959772"/>
          </a:xfrm>
        </p:grpSpPr>
        <p:pic>
          <p:nvPicPr>
            <p:cNvPr id="4" name="图片 3"/>
            <p:cNvPicPr>
              <a:picLocks noChangeAspect="1"/>
            </p:cNvPicPr>
            <p:nvPr/>
          </p:nvPicPr>
          <p:blipFill>
            <a:blip r:embed="rId3"/>
            <a:stretch>
              <a:fillRect/>
            </a:stretch>
          </p:blipFill>
          <p:spPr>
            <a:xfrm>
              <a:off x="5140539" y="2212898"/>
              <a:ext cx="6077991" cy="3959772"/>
            </a:xfrm>
            <a:prstGeom prst="rect">
              <a:avLst/>
            </a:prstGeom>
          </p:spPr>
        </p:pic>
        <p:sp>
          <p:nvSpPr>
            <p:cNvPr id="5" name="椭圆 4"/>
            <p:cNvSpPr/>
            <p:nvPr/>
          </p:nvSpPr>
          <p:spPr>
            <a:xfrm>
              <a:off x="7165076" y="5261212"/>
              <a:ext cx="798393" cy="78474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文本框 5"/>
            <p:cNvSpPr txBox="1"/>
            <p:nvPr/>
          </p:nvSpPr>
          <p:spPr>
            <a:xfrm>
              <a:off x="7092852" y="5468919"/>
              <a:ext cx="952505" cy="369332"/>
            </a:xfrm>
            <a:prstGeom prst="rect">
              <a:avLst/>
            </a:prstGeom>
            <a:noFill/>
          </p:spPr>
          <p:txBody>
            <a:bodyPr wrap="none" rtlCol="0">
              <a:spAutoFit/>
            </a:bodyPr>
            <a:lstStyle/>
            <a:p>
              <a:r>
                <a:rPr kumimoji="1" lang="en-US" altLang="zh-CN" dirty="0" smtClean="0">
                  <a:solidFill>
                    <a:schemeClr val="bg1"/>
                  </a:solidFill>
                </a:rPr>
                <a:t>Internet</a:t>
              </a:r>
              <a:endParaRPr kumimoji="1" lang="zh-CN" altLang="en-US" dirty="0">
                <a:solidFill>
                  <a:schemeClr val="bg1"/>
                </a:solidFill>
              </a:endParaRPr>
            </a:p>
          </p:txBody>
        </p:sp>
      </p:grpSp>
      <p:sp>
        <p:nvSpPr>
          <p:cNvPr id="8" name="文本框 7"/>
          <p:cNvSpPr txBox="1"/>
          <p:nvPr/>
        </p:nvSpPr>
        <p:spPr>
          <a:xfrm>
            <a:off x="254000" y="2870200"/>
            <a:ext cx="4679486" cy="1754326"/>
          </a:xfrm>
          <a:prstGeom prst="rect">
            <a:avLst/>
          </a:prstGeom>
          <a:noFill/>
        </p:spPr>
        <p:txBody>
          <a:bodyPr wrap="none" rtlCol="0">
            <a:spAutoFit/>
          </a:bodyPr>
          <a:lstStyle/>
          <a:p>
            <a:r>
              <a:rPr kumimoji="1" lang="en-US" altLang="zh-CN" dirty="0" smtClean="0"/>
              <a:t>Pro:</a:t>
            </a:r>
          </a:p>
          <a:p>
            <a:r>
              <a:rPr kumimoji="1" lang="en-US" altLang="zh-CN" dirty="0"/>
              <a:t>	</a:t>
            </a:r>
            <a:r>
              <a:rPr kumimoji="1" lang="en-US" altLang="zh-CN" dirty="0" smtClean="0"/>
              <a:t>Exposing apps that leak sensitive data in a </a:t>
            </a:r>
          </a:p>
          <a:p>
            <a:r>
              <a:rPr kumimoji="1" lang="en-US" altLang="zh-CN" dirty="0"/>
              <a:t>	</a:t>
            </a:r>
            <a:r>
              <a:rPr kumimoji="1" lang="en-US" altLang="zh-CN" dirty="0" smtClean="0"/>
              <a:t>sound way.</a:t>
            </a:r>
          </a:p>
          <a:p>
            <a:endParaRPr kumimoji="1" lang="en-US" altLang="zh-CN" dirty="0"/>
          </a:p>
          <a:p>
            <a:r>
              <a:rPr kumimoji="1" lang="en-US" altLang="zh-CN" dirty="0" smtClean="0"/>
              <a:t>Cons:</a:t>
            </a:r>
          </a:p>
          <a:p>
            <a:r>
              <a:rPr kumimoji="1" lang="en-US" altLang="zh-CN" dirty="0"/>
              <a:t>	</a:t>
            </a:r>
            <a:r>
              <a:rPr kumimoji="1" lang="en-US" altLang="zh-CN" dirty="0" smtClean="0"/>
              <a:t>Block legitimate apps.</a:t>
            </a:r>
          </a:p>
        </p:txBody>
      </p:sp>
    </p:spTree>
    <p:extLst>
      <p:ext uri="{BB962C8B-B14F-4D97-AF65-F5344CB8AC3E}">
        <p14:creationId xmlns:p14="http://schemas.microsoft.com/office/powerpoint/2010/main" val="18897091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732771" y="526893"/>
            <a:ext cx="8401429" cy="819150"/>
          </a:xfrm>
        </p:spPr>
        <p:txBody>
          <a:bodyPr>
            <a:normAutofit/>
          </a:bodyPr>
          <a:lstStyle/>
          <a:p>
            <a:pPr algn="l"/>
            <a:r>
              <a:rPr kumimoji="1" lang="en-US" altLang="zh-CN" sz="2800" b="1" dirty="0" smtClean="0"/>
              <a:t>Signature based</a:t>
            </a:r>
            <a:endParaRPr kumimoji="1" lang="zh-CN" altLang="en-US" sz="2800" b="1" dirty="0"/>
          </a:p>
        </p:txBody>
      </p:sp>
      <p:sp>
        <p:nvSpPr>
          <p:cNvPr id="8" name="文本框 7"/>
          <p:cNvSpPr txBox="1"/>
          <p:nvPr/>
        </p:nvSpPr>
        <p:spPr>
          <a:xfrm>
            <a:off x="370944" y="2019300"/>
            <a:ext cx="4986109" cy="3693319"/>
          </a:xfrm>
          <a:prstGeom prst="rect">
            <a:avLst/>
          </a:prstGeom>
          <a:noFill/>
        </p:spPr>
        <p:txBody>
          <a:bodyPr wrap="none" rtlCol="0">
            <a:spAutoFit/>
          </a:bodyPr>
          <a:lstStyle/>
          <a:p>
            <a:r>
              <a:rPr kumimoji="1" lang="en-US" altLang="zh-CN" dirty="0" smtClean="0"/>
              <a:t>Signature based malware detectors:</a:t>
            </a:r>
          </a:p>
          <a:p>
            <a:r>
              <a:rPr kumimoji="1" lang="en-US" altLang="zh-CN" dirty="0"/>
              <a:t>	</a:t>
            </a:r>
            <a:r>
              <a:rPr lang="en-US" altLang="zh-CN" dirty="0"/>
              <a:t> Certain string </a:t>
            </a:r>
            <a:r>
              <a:rPr lang="en-US" altLang="zh-CN" dirty="0" smtClean="0"/>
              <a:t>values of </a:t>
            </a:r>
            <a:r>
              <a:rPr lang="en-US" altLang="zh-CN" dirty="0"/>
              <a:t>method or </a:t>
            </a:r>
            <a:r>
              <a:rPr lang="en-US" altLang="zh-CN" dirty="0" smtClean="0"/>
              <a:t>variables.</a:t>
            </a:r>
          </a:p>
          <a:p>
            <a:r>
              <a:rPr kumimoji="1" lang="en-US" altLang="zh-CN" dirty="0"/>
              <a:t>	</a:t>
            </a:r>
            <a:endParaRPr kumimoji="1" lang="en-US" altLang="zh-CN" dirty="0" smtClean="0"/>
          </a:p>
          <a:p>
            <a:r>
              <a:rPr kumimoji="1" lang="en-US" altLang="zh-CN" dirty="0" smtClean="0"/>
              <a:t>Pro:</a:t>
            </a:r>
          </a:p>
          <a:p>
            <a:r>
              <a:rPr kumimoji="1" lang="en-US" altLang="zh-CN" dirty="0"/>
              <a:t>	Represent a corpus of malware through </a:t>
            </a:r>
            <a:r>
              <a:rPr kumimoji="1" lang="en-US" altLang="zh-CN" dirty="0" smtClean="0"/>
              <a:t>finite </a:t>
            </a:r>
          </a:p>
          <a:p>
            <a:r>
              <a:rPr kumimoji="1" lang="en-US" altLang="zh-CN" dirty="0"/>
              <a:t>	</a:t>
            </a:r>
            <a:r>
              <a:rPr kumimoji="1" lang="en-US" altLang="zh-CN" dirty="0" smtClean="0"/>
              <a:t>signatures.</a:t>
            </a:r>
          </a:p>
          <a:p>
            <a:r>
              <a:rPr kumimoji="1" lang="en-US" altLang="zh-CN" dirty="0"/>
              <a:t>	</a:t>
            </a:r>
            <a:r>
              <a:rPr kumimoji="1" lang="en-US" altLang="zh-CN" dirty="0" smtClean="0"/>
              <a:t>Detect malware accurately.</a:t>
            </a:r>
          </a:p>
          <a:p>
            <a:endParaRPr kumimoji="1" lang="en-US" altLang="zh-CN" dirty="0"/>
          </a:p>
          <a:p>
            <a:r>
              <a:rPr kumimoji="1" lang="en-US" altLang="zh-CN" dirty="0" smtClean="0"/>
              <a:t>Cons:</a:t>
            </a:r>
          </a:p>
          <a:p>
            <a:r>
              <a:rPr kumimoji="1" lang="en-US" altLang="zh-CN" dirty="0"/>
              <a:t>	</a:t>
            </a:r>
            <a:r>
              <a:rPr lang="en-US" altLang="zh-CN" dirty="0"/>
              <a:t>Update signature frequently; </a:t>
            </a:r>
            <a:endParaRPr lang="en-US" altLang="zh-CN" dirty="0" smtClean="0"/>
          </a:p>
          <a:p>
            <a:r>
              <a:rPr lang="en-US" altLang="zh-CN" dirty="0"/>
              <a:t>	</a:t>
            </a:r>
            <a:r>
              <a:rPr lang="en-US" altLang="zh-CN" dirty="0" smtClean="0"/>
              <a:t>Obfuscation </a:t>
            </a:r>
            <a:r>
              <a:rPr lang="en-US" altLang="zh-CN" dirty="0"/>
              <a:t>by bytecode </a:t>
            </a:r>
            <a:r>
              <a:rPr lang="en-US" altLang="zh-CN" dirty="0" smtClean="0"/>
              <a:t>transformation.</a:t>
            </a:r>
            <a:endParaRPr lang="en-US" altLang="zh-CN" dirty="0"/>
          </a:p>
          <a:p>
            <a:endParaRPr kumimoji="1" lang="en-US" altLang="zh-CN" dirty="0"/>
          </a:p>
          <a:p>
            <a:endParaRPr kumimoji="1" lang="en-US" altLang="zh-CN" dirty="0" smtClean="0"/>
          </a:p>
        </p:txBody>
      </p:sp>
      <p:grpSp>
        <p:nvGrpSpPr>
          <p:cNvPr id="12" name="组 11"/>
          <p:cNvGrpSpPr/>
          <p:nvPr/>
        </p:nvGrpSpPr>
        <p:grpSpPr>
          <a:xfrm>
            <a:off x="5232400" y="0"/>
            <a:ext cx="6959601" cy="6159500"/>
            <a:chOff x="6424131" y="0"/>
            <a:chExt cx="5767870" cy="5016500"/>
          </a:xfrm>
        </p:grpSpPr>
        <p:pic>
          <p:nvPicPr>
            <p:cNvPr id="2" name="图片 1"/>
            <p:cNvPicPr>
              <a:picLocks noChangeAspect="1"/>
            </p:cNvPicPr>
            <p:nvPr/>
          </p:nvPicPr>
          <p:blipFill>
            <a:blip r:embed="rId3"/>
            <a:stretch>
              <a:fillRect/>
            </a:stretch>
          </p:blipFill>
          <p:spPr>
            <a:xfrm>
              <a:off x="6424131" y="0"/>
              <a:ext cx="5767870" cy="5016500"/>
            </a:xfrm>
            <a:prstGeom prst="rect">
              <a:avLst/>
            </a:prstGeom>
          </p:spPr>
        </p:pic>
        <p:cxnSp>
          <p:nvCxnSpPr>
            <p:cNvPr id="10" name="直线连接符 9"/>
            <p:cNvCxnSpPr/>
            <p:nvPr/>
          </p:nvCxnSpPr>
          <p:spPr>
            <a:xfrm>
              <a:off x="6781800" y="2095500"/>
              <a:ext cx="3289300" cy="0"/>
            </a:xfrm>
            <a:prstGeom prst="line">
              <a:avLst/>
            </a:prstGeom>
            <a:ln w="25400">
              <a:solidFill>
                <a:srgbClr val="C00000"/>
              </a:solidFill>
            </a:ln>
          </p:spPr>
          <p:style>
            <a:lnRef idx="1">
              <a:schemeClr val="accent2"/>
            </a:lnRef>
            <a:fillRef idx="0">
              <a:schemeClr val="accent2"/>
            </a:fillRef>
            <a:effectRef idx="0">
              <a:schemeClr val="accent2"/>
            </a:effectRef>
            <a:fontRef idx="minor">
              <a:schemeClr val="tx1"/>
            </a:fontRef>
          </p:style>
        </p:cxnSp>
        <p:sp>
          <p:nvSpPr>
            <p:cNvPr id="11" name="矩形 10"/>
            <p:cNvSpPr/>
            <p:nvPr/>
          </p:nvSpPr>
          <p:spPr>
            <a:xfrm>
              <a:off x="6781800" y="2629058"/>
              <a:ext cx="2352400" cy="2286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1882243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27600" y="622277"/>
            <a:ext cx="10738327" cy="2199513"/>
          </a:xfrm>
        </p:spPr>
        <p:txBody>
          <a:bodyPr>
            <a:normAutofit/>
          </a:bodyPr>
          <a:lstStyle/>
          <a:p>
            <a:pPr>
              <a:lnSpc>
                <a:spcPct val="100000"/>
              </a:lnSpc>
            </a:pPr>
            <a:r>
              <a:rPr lang="en-US" altLang="zh-CN" sz="2800" b="1" dirty="0">
                <a:latin typeface="+mn-ea"/>
                <a:ea typeface="+mn-ea"/>
              </a:rPr>
              <a:t>Problem:</a:t>
            </a:r>
            <a:r>
              <a:rPr lang="en-US" altLang="zh-CN" sz="2800" dirty="0">
                <a:latin typeface="+mn-ea"/>
                <a:ea typeface="+mn-ea"/>
              </a:rPr>
              <a:t/>
            </a:r>
            <a:br>
              <a:rPr lang="en-US" altLang="zh-CN" sz="2800" dirty="0">
                <a:latin typeface="+mn-ea"/>
                <a:ea typeface="+mn-ea"/>
              </a:rPr>
            </a:br>
            <a:r>
              <a:rPr lang="en-US" altLang="zh-CN" sz="2800" dirty="0" smtClean="0">
                <a:latin typeface="+mn-ea"/>
                <a:ea typeface="+mn-ea"/>
              </a:rPr>
              <a:t>How to combine advantages of taint analysis and signature based detection?</a:t>
            </a:r>
            <a:endParaRPr kumimoji="1" lang="zh-CN" altLang="en-US" sz="2800" dirty="0">
              <a:latin typeface="+mn-ea"/>
              <a:ea typeface="+mn-ea"/>
            </a:endParaRPr>
          </a:p>
        </p:txBody>
      </p:sp>
      <p:sp>
        <p:nvSpPr>
          <p:cNvPr id="3" name="标题 1"/>
          <p:cNvSpPr txBox="1">
            <a:spLocks/>
          </p:cNvSpPr>
          <p:nvPr/>
        </p:nvSpPr>
        <p:spPr>
          <a:xfrm>
            <a:off x="1127598" y="2821790"/>
            <a:ext cx="10738327" cy="2199513"/>
          </a:xfrm>
          <a:prstGeom prst="rect">
            <a:avLst/>
          </a:prstGeom>
        </p:spPr>
        <p:txBody>
          <a:bodyPr vert="horz" lIns="91440" tIns="45720" rIns="91440" bIns="45720" rtlCol="0" anchor="t">
            <a:normAutofit/>
          </a:bodyPr>
          <a:lstStyle>
            <a:lvl1pPr algn="l" defTabSz="914400" rtl="0" eaLnBrk="1" latinLnBrk="0" hangingPunct="1">
              <a:lnSpc>
                <a:spcPct val="85000"/>
              </a:lnSpc>
              <a:spcBef>
                <a:spcPct val="0"/>
              </a:spcBef>
              <a:buNone/>
              <a:defRPr sz="7700" b="0" i="1" kern="1200" cap="all" baseline="0">
                <a:solidFill>
                  <a:schemeClr val="tx2"/>
                </a:solidFill>
                <a:latin typeface="+mj-lt"/>
                <a:ea typeface="+mj-ea"/>
                <a:cs typeface="+mj-cs"/>
              </a:defRPr>
            </a:lvl1pPr>
          </a:lstStyle>
          <a:p>
            <a:pPr>
              <a:lnSpc>
                <a:spcPct val="100000"/>
              </a:lnSpc>
            </a:pPr>
            <a:r>
              <a:rPr lang="en-US" altLang="zh-CN" sz="2800" b="1" dirty="0" err="1" smtClean="0">
                <a:latin typeface="+mn-ea"/>
                <a:ea typeface="+mn-ea"/>
              </a:rPr>
              <a:t>Apposcopy</a:t>
            </a:r>
            <a:r>
              <a:rPr lang="en-US" altLang="zh-CN" sz="2800" b="1" dirty="0" smtClean="0">
                <a:latin typeface="+mn-ea"/>
                <a:ea typeface="+mn-ea"/>
              </a:rPr>
              <a:t>:  </a:t>
            </a:r>
          </a:p>
          <a:p>
            <a:pPr>
              <a:lnSpc>
                <a:spcPct val="100000"/>
              </a:lnSpc>
            </a:pPr>
            <a:r>
              <a:rPr lang="en-US" altLang="zh-CN" sz="2800" dirty="0" smtClean="0">
                <a:latin typeface="+mn-ea"/>
                <a:ea typeface="+mn-ea"/>
              </a:rPr>
              <a:t>Semantics-Based Detection of Android  Malware through Static Analysis</a:t>
            </a:r>
            <a:br>
              <a:rPr lang="en-US" altLang="zh-CN" sz="2800" dirty="0" smtClean="0">
                <a:latin typeface="+mn-ea"/>
                <a:ea typeface="+mn-ea"/>
              </a:rPr>
            </a:br>
            <a:endParaRPr kumimoji="1" lang="zh-CN" altLang="en-US" sz="2800" dirty="0">
              <a:latin typeface="+mn-ea"/>
              <a:ea typeface="+mn-ea"/>
            </a:endParaRPr>
          </a:p>
        </p:txBody>
      </p:sp>
      <p:sp>
        <p:nvSpPr>
          <p:cNvPr id="4" name="标题 1"/>
          <p:cNvSpPr txBox="1">
            <a:spLocks/>
          </p:cNvSpPr>
          <p:nvPr/>
        </p:nvSpPr>
        <p:spPr>
          <a:xfrm>
            <a:off x="1127597" y="4872061"/>
            <a:ext cx="10738327" cy="2199513"/>
          </a:xfrm>
          <a:prstGeom prst="rect">
            <a:avLst/>
          </a:prstGeom>
        </p:spPr>
        <p:txBody>
          <a:bodyPr vert="horz" lIns="91440" tIns="45720" rIns="91440" bIns="45720" rtlCol="0" anchor="t">
            <a:normAutofit/>
          </a:bodyPr>
          <a:lstStyle>
            <a:lvl1pPr algn="l" defTabSz="914400" rtl="0" eaLnBrk="1" latinLnBrk="0" hangingPunct="1">
              <a:lnSpc>
                <a:spcPct val="85000"/>
              </a:lnSpc>
              <a:spcBef>
                <a:spcPct val="0"/>
              </a:spcBef>
              <a:buNone/>
              <a:defRPr sz="7700" b="0" i="1" kern="1200" cap="all" baseline="0">
                <a:solidFill>
                  <a:schemeClr val="tx2"/>
                </a:solidFill>
                <a:latin typeface="+mj-lt"/>
                <a:ea typeface="+mj-ea"/>
                <a:cs typeface="+mj-cs"/>
              </a:defRPr>
            </a:lvl1pPr>
          </a:lstStyle>
          <a:p>
            <a:r>
              <a:rPr lang="en-US" altLang="zh-CN" sz="2800" b="1" dirty="0" smtClean="0">
                <a:latin typeface="+mn-ea"/>
                <a:ea typeface="+mn-ea"/>
              </a:rPr>
              <a:t>goal:  </a:t>
            </a:r>
            <a:r>
              <a:rPr lang="en-US" altLang="zh-CN" sz="2800" dirty="0" smtClean="0">
                <a:latin typeface="+mn-ea"/>
                <a:ea typeface="+mn-ea"/>
              </a:rPr>
              <a:t/>
            </a:r>
            <a:br>
              <a:rPr lang="en-US" altLang="zh-CN" sz="2800" dirty="0" smtClean="0">
                <a:latin typeface="+mn-ea"/>
                <a:ea typeface="+mn-ea"/>
              </a:rPr>
            </a:br>
            <a:r>
              <a:rPr lang="en-US" altLang="zh-CN" sz="2800" dirty="0">
                <a:latin typeface="+mn-ea"/>
                <a:ea typeface="+mn-ea"/>
              </a:rPr>
              <a:t>Fewer false </a:t>
            </a:r>
            <a:r>
              <a:rPr lang="en-US" altLang="zh-CN" sz="2800" dirty="0" smtClean="0">
                <a:latin typeface="+mn-ea"/>
                <a:ea typeface="+mn-ea"/>
              </a:rPr>
              <a:t>positives</a:t>
            </a:r>
            <a:endParaRPr lang="en-US" altLang="zh-CN" sz="2800" dirty="0">
              <a:latin typeface="+mn-ea"/>
              <a:ea typeface="+mn-ea"/>
            </a:endParaRPr>
          </a:p>
          <a:p>
            <a:r>
              <a:rPr lang="en-US" altLang="zh-CN" sz="2800" dirty="0">
                <a:latin typeface="+mn-ea"/>
                <a:ea typeface="+mn-ea"/>
              </a:rPr>
              <a:t>Resist common </a:t>
            </a:r>
            <a:r>
              <a:rPr lang="en-US" altLang="zh-CN" sz="2800" dirty="0" smtClean="0">
                <a:latin typeface="+mn-ea"/>
                <a:ea typeface="+mn-ea"/>
              </a:rPr>
              <a:t>obfuscation</a:t>
            </a:r>
            <a:endParaRPr lang="en-US" altLang="zh-CN" sz="2800" dirty="0">
              <a:latin typeface="+mn-ea"/>
              <a:ea typeface="+mn-ea"/>
            </a:endParaRPr>
          </a:p>
          <a:p>
            <a:pPr>
              <a:lnSpc>
                <a:spcPct val="100000"/>
              </a:lnSpc>
            </a:pPr>
            <a:endParaRPr lang="zh-CN" altLang="en-US" sz="2800" dirty="0">
              <a:latin typeface="+mn-ea"/>
              <a:ea typeface="+mn-ea"/>
            </a:endParaRPr>
          </a:p>
        </p:txBody>
      </p:sp>
      <p:sp>
        <p:nvSpPr>
          <p:cNvPr id="7" name="下箭头 6"/>
          <p:cNvSpPr/>
          <p:nvPr/>
        </p:nvSpPr>
        <p:spPr>
          <a:xfrm>
            <a:off x="5695406" y="2103120"/>
            <a:ext cx="979714" cy="574766"/>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sp>
        <p:nvSpPr>
          <p:cNvPr id="8" name="下箭头 7"/>
          <p:cNvSpPr/>
          <p:nvPr/>
        </p:nvSpPr>
        <p:spPr>
          <a:xfrm>
            <a:off x="5695406" y="4302633"/>
            <a:ext cx="979714" cy="574766"/>
          </a:xfrm>
          <a:prstGeom prst="down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sp>
        <p:nvSpPr>
          <p:cNvPr id="9" name="文本框 8"/>
          <p:cNvSpPr txBox="1"/>
          <p:nvPr/>
        </p:nvSpPr>
        <p:spPr>
          <a:xfrm>
            <a:off x="7559000" y="5233153"/>
            <a:ext cx="4633000" cy="1477328"/>
          </a:xfrm>
          <a:prstGeom prst="rect">
            <a:avLst/>
          </a:prstGeom>
          <a:noFill/>
        </p:spPr>
        <p:txBody>
          <a:bodyPr wrap="none" rtlCol="0">
            <a:spAutoFit/>
          </a:bodyPr>
          <a:lstStyle/>
          <a:p>
            <a:r>
              <a:rPr lang="en-US" altLang="zh-CN" dirty="0"/>
              <a:t>The false positive rate is the proportion of </a:t>
            </a:r>
            <a:r>
              <a:rPr lang="en-US" altLang="zh-CN" dirty="0" smtClean="0"/>
              <a:t>all</a:t>
            </a:r>
          </a:p>
          <a:p>
            <a:r>
              <a:rPr lang="en-US" altLang="zh-CN" dirty="0" smtClean="0"/>
              <a:t>negatives </a:t>
            </a:r>
            <a:r>
              <a:rPr lang="en-US" altLang="zh-CN" dirty="0"/>
              <a:t>that still yield positive test </a:t>
            </a:r>
            <a:r>
              <a:rPr lang="en-US" altLang="zh-CN" dirty="0" smtClean="0"/>
              <a:t>outcomes</a:t>
            </a:r>
          </a:p>
          <a:p>
            <a:endParaRPr kumimoji="1" lang="en-US" altLang="zh-CN" dirty="0"/>
          </a:p>
          <a:p>
            <a:r>
              <a:rPr lang="en-US" altLang="zh-CN" dirty="0"/>
              <a:t>T</a:t>
            </a:r>
            <a:r>
              <a:rPr lang="en-US" altLang="zh-CN" dirty="0" smtClean="0"/>
              <a:t>he</a:t>
            </a:r>
            <a:r>
              <a:rPr lang="en-US" altLang="zh-CN" dirty="0"/>
              <a:t> false negative rate is the proportion of </a:t>
            </a:r>
            <a:endParaRPr lang="en-US" altLang="zh-CN" dirty="0" smtClean="0"/>
          </a:p>
          <a:p>
            <a:r>
              <a:rPr lang="en-US" altLang="zh-CN" dirty="0" smtClean="0"/>
              <a:t>positives </a:t>
            </a:r>
            <a:r>
              <a:rPr lang="en-US" altLang="zh-CN" dirty="0"/>
              <a:t>which yield negative test </a:t>
            </a:r>
            <a:r>
              <a:rPr lang="en-US" altLang="zh-CN" dirty="0" smtClean="0"/>
              <a:t>outcomes</a:t>
            </a:r>
            <a:endParaRPr kumimoji="1" lang="zh-CN" altLang="en-US" dirty="0"/>
          </a:p>
        </p:txBody>
      </p:sp>
    </p:spTree>
    <p:extLst>
      <p:ext uri="{BB962C8B-B14F-4D97-AF65-F5344CB8AC3E}">
        <p14:creationId xmlns:p14="http://schemas.microsoft.com/office/powerpoint/2010/main" val="8102634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732771" y="526893"/>
            <a:ext cx="8401429" cy="819150"/>
          </a:xfrm>
        </p:spPr>
        <p:txBody>
          <a:bodyPr>
            <a:normAutofit/>
          </a:bodyPr>
          <a:lstStyle/>
          <a:p>
            <a:pPr algn="l"/>
            <a:r>
              <a:rPr kumimoji="1" lang="en-US" altLang="zh-CN" sz="2800" b="1" dirty="0" smtClean="0"/>
              <a:t>Idea from Android Apps</a:t>
            </a:r>
            <a:endParaRPr kumimoji="1" lang="zh-CN" altLang="en-US" sz="2800" b="1" dirty="0"/>
          </a:p>
        </p:txBody>
      </p:sp>
      <p:pic>
        <p:nvPicPr>
          <p:cNvPr id="5" name="图片 4"/>
          <p:cNvPicPr>
            <a:picLocks noChangeAspect="1"/>
          </p:cNvPicPr>
          <p:nvPr/>
        </p:nvPicPr>
        <p:blipFill>
          <a:blip r:embed="rId3"/>
          <a:stretch>
            <a:fillRect/>
          </a:stretch>
        </p:blipFill>
        <p:spPr>
          <a:xfrm>
            <a:off x="-769439" y="2311763"/>
            <a:ext cx="3594100" cy="2260600"/>
          </a:xfrm>
          <a:prstGeom prst="rect">
            <a:avLst/>
          </a:prstGeom>
        </p:spPr>
      </p:pic>
      <p:sp>
        <p:nvSpPr>
          <p:cNvPr id="6" name="上箭头 5"/>
          <p:cNvSpPr/>
          <p:nvPr/>
        </p:nvSpPr>
        <p:spPr>
          <a:xfrm rot="3277985">
            <a:off x="2582998" y="1900102"/>
            <a:ext cx="483325" cy="823323"/>
          </a:xfrm>
          <a:prstGeom prst="up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sp>
        <p:nvSpPr>
          <p:cNvPr id="13" name="上箭头 12"/>
          <p:cNvSpPr/>
          <p:nvPr/>
        </p:nvSpPr>
        <p:spPr>
          <a:xfrm rot="7323983">
            <a:off x="2582998" y="4172696"/>
            <a:ext cx="483325" cy="823323"/>
          </a:xfrm>
          <a:prstGeom prst="up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sp>
        <p:nvSpPr>
          <p:cNvPr id="7" name="文本框 6"/>
          <p:cNvSpPr txBox="1"/>
          <p:nvPr/>
        </p:nvSpPr>
        <p:spPr>
          <a:xfrm>
            <a:off x="3300232" y="1942431"/>
            <a:ext cx="2385589" cy="1200329"/>
          </a:xfrm>
          <a:prstGeom prst="rect">
            <a:avLst/>
          </a:prstGeom>
          <a:noFill/>
        </p:spPr>
        <p:txBody>
          <a:bodyPr wrap="none" rtlCol="0">
            <a:spAutoFit/>
          </a:bodyPr>
          <a:lstStyle/>
          <a:p>
            <a:r>
              <a:rPr kumimoji="1" lang="en-US" altLang="zh-CN" dirty="0" smtClean="0"/>
              <a:t>Control flow properties</a:t>
            </a:r>
          </a:p>
          <a:p>
            <a:r>
              <a:rPr lang="en-US" altLang="zh-CN" dirty="0" smtClean="0"/>
              <a:t>(Inter-component </a:t>
            </a:r>
          </a:p>
          <a:p>
            <a:r>
              <a:rPr lang="en-US" altLang="zh-CN" dirty="0"/>
              <a:t>	</a:t>
            </a:r>
            <a:r>
              <a:rPr lang="en-US" altLang="zh-CN" dirty="0" smtClean="0"/>
              <a:t>communication)</a:t>
            </a:r>
            <a:endParaRPr lang="en-US" altLang="zh-CN" dirty="0"/>
          </a:p>
          <a:p>
            <a:endParaRPr kumimoji="1" lang="zh-CN" altLang="en-US" dirty="0"/>
          </a:p>
        </p:txBody>
      </p:sp>
      <p:sp>
        <p:nvSpPr>
          <p:cNvPr id="15" name="文本框 14"/>
          <p:cNvSpPr txBox="1"/>
          <p:nvPr/>
        </p:nvSpPr>
        <p:spPr>
          <a:xfrm>
            <a:off x="3258448" y="4572363"/>
            <a:ext cx="2133918" cy="646331"/>
          </a:xfrm>
          <a:prstGeom prst="rect">
            <a:avLst/>
          </a:prstGeom>
          <a:noFill/>
        </p:spPr>
        <p:txBody>
          <a:bodyPr wrap="none" rtlCol="0">
            <a:spAutoFit/>
          </a:bodyPr>
          <a:lstStyle/>
          <a:p>
            <a:r>
              <a:rPr kumimoji="1" lang="en-US" altLang="zh-CN" dirty="0" smtClean="0"/>
              <a:t>Data flow properties</a:t>
            </a:r>
          </a:p>
          <a:p>
            <a:r>
              <a:rPr kumimoji="1" lang="en-US" altLang="zh-CN" dirty="0" smtClean="0"/>
              <a:t>(Taint analysis)</a:t>
            </a:r>
            <a:endParaRPr kumimoji="1" lang="zh-CN" altLang="en-US" dirty="0"/>
          </a:p>
        </p:txBody>
      </p:sp>
      <p:sp>
        <p:nvSpPr>
          <p:cNvPr id="9" name="文本框 8"/>
          <p:cNvSpPr txBox="1"/>
          <p:nvPr/>
        </p:nvSpPr>
        <p:spPr>
          <a:xfrm>
            <a:off x="6636964" y="1937734"/>
            <a:ext cx="3224216" cy="369332"/>
          </a:xfrm>
          <a:prstGeom prst="rect">
            <a:avLst/>
          </a:prstGeom>
          <a:noFill/>
        </p:spPr>
        <p:txBody>
          <a:bodyPr wrap="none" rtlCol="0">
            <a:spAutoFit/>
          </a:bodyPr>
          <a:lstStyle/>
          <a:p>
            <a:r>
              <a:rPr kumimoji="1" lang="en-US" altLang="zh-CN" dirty="0" smtClean="0"/>
              <a:t>Can Activity A launch Service B?</a:t>
            </a:r>
            <a:endParaRPr kumimoji="1" lang="zh-CN" altLang="en-US" dirty="0"/>
          </a:p>
        </p:txBody>
      </p:sp>
      <p:sp>
        <p:nvSpPr>
          <p:cNvPr id="16" name="文本框 15"/>
          <p:cNvSpPr txBox="1"/>
          <p:nvPr/>
        </p:nvSpPr>
        <p:spPr>
          <a:xfrm>
            <a:off x="6636964" y="4572363"/>
            <a:ext cx="4608441" cy="369332"/>
          </a:xfrm>
          <a:prstGeom prst="rect">
            <a:avLst/>
          </a:prstGeom>
          <a:noFill/>
        </p:spPr>
        <p:txBody>
          <a:bodyPr wrap="none" rtlCol="0">
            <a:spAutoFit/>
          </a:bodyPr>
          <a:lstStyle/>
          <a:p>
            <a:r>
              <a:rPr kumimoji="1" lang="en-US" altLang="zh-CN" dirty="0" smtClean="0"/>
              <a:t>Can Receiver C send sensitive data to internet?</a:t>
            </a:r>
            <a:endParaRPr kumimoji="1" lang="zh-CN" altLang="en-US" dirty="0"/>
          </a:p>
        </p:txBody>
      </p:sp>
      <p:cxnSp>
        <p:nvCxnSpPr>
          <p:cNvPr id="19" name="直线箭头连接符 18"/>
          <p:cNvCxnSpPr>
            <a:endCxn id="9" idx="1"/>
          </p:cNvCxnSpPr>
          <p:nvPr/>
        </p:nvCxnSpPr>
        <p:spPr>
          <a:xfrm>
            <a:off x="5685821" y="2122400"/>
            <a:ext cx="95114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直线箭头连接符 19"/>
          <p:cNvCxnSpPr/>
          <p:nvPr/>
        </p:nvCxnSpPr>
        <p:spPr>
          <a:xfrm>
            <a:off x="5685820" y="4757029"/>
            <a:ext cx="95114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570738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732771" y="526893"/>
            <a:ext cx="8401429" cy="819150"/>
          </a:xfrm>
        </p:spPr>
        <p:txBody>
          <a:bodyPr>
            <a:normAutofit/>
          </a:bodyPr>
          <a:lstStyle/>
          <a:p>
            <a:pPr algn="l"/>
            <a:r>
              <a:rPr kumimoji="1" lang="en-US" altLang="zh-CN" sz="2800" b="1" dirty="0" smtClean="0"/>
              <a:t>Idea from Android Apps</a:t>
            </a:r>
            <a:endParaRPr kumimoji="1" lang="zh-CN" altLang="en-US" sz="2800" b="1" dirty="0"/>
          </a:p>
        </p:txBody>
      </p:sp>
      <p:pic>
        <p:nvPicPr>
          <p:cNvPr id="5" name="图片 4"/>
          <p:cNvPicPr>
            <a:picLocks noChangeAspect="1"/>
          </p:cNvPicPr>
          <p:nvPr/>
        </p:nvPicPr>
        <p:blipFill>
          <a:blip r:embed="rId3"/>
          <a:stretch>
            <a:fillRect/>
          </a:stretch>
        </p:blipFill>
        <p:spPr>
          <a:xfrm>
            <a:off x="-769439" y="2311763"/>
            <a:ext cx="3594100" cy="2260600"/>
          </a:xfrm>
          <a:prstGeom prst="rect">
            <a:avLst/>
          </a:prstGeom>
        </p:spPr>
      </p:pic>
      <p:sp>
        <p:nvSpPr>
          <p:cNvPr id="6" name="上箭头 5"/>
          <p:cNvSpPr/>
          <p:nvPr/>
        </p:nvSpPr>
        <p:spPr>
          <a:xfrm rot="3277985">
            <a:off x="2582998" y="1900102"/>
            <a:ext cx="483325" cy="823323"/>
          </a:xfrm>
          <a:prstGeom prst="up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sp>
        <p:nvSpPr>
          <p:cNvPr id="13" name="上箭头 12"/>
          <p:cNvSpPr/>
          <p:nvPr/>
        </p:nvSpPr>
        <p:spPr>
          <a:xfrm rot="7323983">
            <a:off x="2582998" y="4172696"/>
            <a:ext cx="483325" cy="823323"/>
          </a:xfrm>
          <a:prstGeom prst="up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sp>
        <p:nvSpPr>
          <p:cNvPr id="7" name="文本框 6"/>
          <p:cNvSpPr txBox="1"/>
          <p:nvPr/>
        </p:nvSpPr>
        <p:spPr>
          <a:xfrm>
            <a:off x="3300232" y="1942431"/>
            <a:ext cx="2385589" cy="1200329"/>
          </a:xfrm>
          <a:prstGeom prst="rect">
            <a:avLst/>
          </a:prstGeom>
          <a:noFill/>
        </p:spPr>
        <p:txBody>
          <a:bodyPr wrap="none" rtlCol="0">
            <a:spAutoFit/>
          </a:bodyPr>
          <a:lstStyle/>
          <a:p>
            <a:r>
              <a:rPr kumimoji="1" lang="en-US" altLang="zh-CN" dirty="0" smtClean="0"/>
              <a:t>Control flow properties</a:t>
            </a:r>
          </a:p>
          <a:p>
            <a:r>
              <a:rPr lang="en-US" altLang="zh-CN" dirty="0" smtClean="0"/>
              <a:t>(Inter-component </a:t>
            </a:r>
          </a:p>
          <a:p>
            <a:r>
              <a:rPr lang="en-US" altLang="zh-CN" dirty="0"/>
              <a:t>	</a:t>
            </a:r>
            <a:r>
              <a:rPr lang="en-US" altLang="zh-CN" dirty="0" smtClean="0"/>
              <a:t>communication)</a:t>
            </a:r>
            <a:endParaRPr lang="en-US" altLang="zh-CN" dirty="0"/>
          </a:p>
          <a:p>
            <a:endParaRPr kumimoji="1" lang="zh-CN" altLang="en-US" dirty="0"/>
          </a:p>
        </p:txBody>
      </p:sp>
      <p:sp>
        <p:nvSpPr>
          <p:cNvPr id="15" name="文本框 14"/>
          <p:cNvSpPr txBox="1"/>
          <p:nvPr/>
        </p:nvSpPr>
        <p:spPr>
          <a:xfrm>
            <a:off x="3258448" y="4572363"/>
            <a:ext cx="2133918" cy="646331"/>
          </a:xfrm>
          <a:prstGeom prst="rect">
            <a:avLst/>
          </a:prstGeom>
          <a:noFill/>
        </p:spPr>
        <p:txBody>
          <a:bodyPr wrap="none" rtlCol="0">
            <a:spAutoFit/>
          </a:bodyPr>
          <a:lstStyle/>
          <a:p>
            <a:r>
              <a:rPr kumimoji="1" lang="en-US" altLang="zh-CN" dirty="0" smtClean="0"/>
              <a:t>Data flow properties</a:t>
            </a:r>
          </a:p>
          <a:p>
            <a:r>
              <a:rPr kumimoji="1" lang="en-US" altLang="zh-CN" dirty="0" smtClean="0"/>
              <a:t>(Taint analysis)</a:t>
            </a:r>
            <a:endParaRPr kumimoji="1" lang="zh-CN" altLang="en-US" dirty="0"/>
          </a:p>
        </p:txBody>
      </p:sp>
      <p:sp>
        <p:nvSpPr>
          <p:cNvPr id="9" name="文本框 8"/>
          <p:cNvSpPr txBox="1"/>
          <p:nvPr/>
        </p:nvSpPr>
        <p:spPr>
          <a:xfrm>
            <a:off x="6636964" y="1937734"/>
            <a:ext cx="3224216" cy="369332"/>
          </a:xfrm>
          <a:prstGeom prst="rect">
            <a:avLst/>
          </a:prstGeom>
          <a:noFill/>
        </p:spPr>
        <p:txBody>
          <a:bodyPr wrap="none" rtlCol="0">
            <a:spAutoFit/>
          </a:bodyPr>
          <a:lstStyle/>
          <a:p>
            <a:r>
              <a:rPr kumimoji="1" lang="en-US" altLang="zh-CN" dirty="0" smtClean="0"/>
              <a:t>Can Activity A launch Service B?</a:t>
            </a:r>
            <a:endParaRPr kumimoji="1" lang="zh-CN" altLang="en-US" dirty="0"/>
          </a:p>
        </p:txBody>
      </p:sp>
      <p:sp>
        <p:nvSpPr>
          <p:cNvPr id="16" name="文本框 15"/>
          <p:cNvSpPr txBox="1"/>
          <p:nvPr/>
        </p:nvSpPr>
        <p:spPr>
          <a:xfrm>
            <a:off x="6636964" y="4572363"/>
            <a:ext cx="4608441" cy="369332"/>
          </a:xfrm>
          <a:prstGeom prst="rect">
            <a:avLst/>
          </a:prstGeom>
          <a:noFill/>
        </p:spPr>
        <p:txBody>
          <a:bodyPr wrap="none" rtlCol="0">
            <a:spAutoFit/>
          </a:bodyPr>
          <a:lstStyle/>
          <a:p>
            <a:r>
              <a:rPr kumimoji="1" lang="en-US" altLang="zh-CN" dirty="0" smtClean="0"/>
              <a:t>Can Receiver C send sensitive data to internet?</a:t>
            </a:r>
            <a:endParaRPr kumimoji="1" lang="zh-CN" altLang="en-US" dirty="0"/>
          </a:p>
        </p:txBody>
      </p:sp>
      <p:sp>
        <p:nvSpPr>
          <p:cNvPr id="17" name="文本框 16"/>
          <p:cNvSpPr txBox="1"/>
          <p:nvPr/>
        </p:nvSpPr>
        <p:spPr>
          <a:xfrm>
            <a:off x="5069990" y="2903454"/>
            <a:ext cx="6836230" cy="1077218"/>
          </a:xfrm>
          <a:prstGeom prst="rect">
            <a:avLst/>
          </a:prstGeom>
          <a:noFill/>
        </p:spPr>
        <p:txBody>
          <a:bodyPr wrap="none" rtlCol="0">
            <a:spAutoFit/>
          </a:bodyPr>
          <a:lstStyle/>
          <a:p>
            <a:r>
              <a:rPr lang="en-US" altLang="zh-CN" sz="3200" b="1" dirty="0">
                <a:solidFill>
                  <a:srgbClr val="92D050"/>
                </a:solidFill>
              </a:rPr>
              <a:t>Our signature should reflect </a:t>
            </a:r>
            <a:endParaRPr lang="en-US" altLang="zh-CN" sz="3200" b="1" dirty="0" smtClean="0">
              <a:solidFill>
                <a:srgbClr val="92D050"/>
              </a:solidFill>
            </a:endParaRPr>
          </a:p>
          <a:p>
            <a:r>
              <a:rPr lang="en-US" altLang="zh-CN" sz="3200" b="1" dirty="0" smtClean="0">
                <a:solidFill>
                  <a:srgbClr val="92D050"/>
                </a:solidFill>
              </a:rPr>
              <a:t>the </a:t>
            </a:r>
            <a:r>
              <a:rPr lang="en-US" altLang="zh-CN" sz="3200" b="1" dirty="0">
                <a:solidFill>
                  <a:srgbClr val="92D050"/>
                </a:solidFill>
              </a:rPr>
              <a:t>Inter-component </a:t>
            </a:r>
            <a:r>
              <a:rPr lang="en-US" altLang="zh-CN" sz="3200" b="1" dirty="0" smtClean="0">
                <a:solidFill>
                  <a:srgbClr val="92D050"/>
                </a:solidFill>
              </a:rPr>
              <a:t>communication.</a:t>
            </a:r>
            <a:endParaRPr lang="en-US" altLang="zh-CN" sz="3200" b="1" dirty="0">
              <a:solidFill>
                <a:srgbClr val="92D050"/>
              </a:solidFill>
            </a:endParaRPr>
          </a:p>
        </p:txBody>
      </p:sp>
      <p:cxnSp>
        <p:nvCxnSpPr>
          <p:cNvPr id="19" name="直线箭头连接符 18"/>
          <p:cNvCxnSpPr>
            <a:endCxn id="9" idx="1"/>
          </p:cNvCxnSpPr>
          <p:nvPr/>
        </p:nvCxnSpPr>
        <p:spPr>
          <a:xfrm>
            <a:off x="5685821" y="2122400"/>
            <a:ext cx="95114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直线箭头连接符 19"/>
          <p:cNvCxnSpPr/>
          <p:nvPr/>
        </p:nvCxnSpPr>
        <p:spPr>
          <a:xfrm>
            <a:off x="5685820" y="4757029"/>
            <a:ext cx="95114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540877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732771" y="526893"/>
            <a:ext cx="8401429" cy="819150"/>
          </a:xfrm>
        </p:spPr>
        <p:txBody>
          <a:bodyPr>
            <a:normAutofit/>
          </a:bodyPr>
          <a:lstStyle/>
          <a:p>
            <a:pPr algn="l"/>
            <a:r>
              <a:rPr kumimoji="1" lang="en-US" altLang="zh-CN" sz="2800" b="1" dirty="0" smtClean="0"/>
              <a:t>Idea from Android Apps</a:t>
            </a:r>
            <a:endParaRPr kumimoji="1" lang="zh-CN" altLang="en-US" sz="2800" b="1" dirty="0"/>
          </a:p>
        </p:txBody>
      </p:sp>
      <p:grpSp>
        <p:nvGrpSpPr>
          <p:cNvPr id="2" name="组 1"/>
          <p:cNvGrpSpPr/>
          <p:nvPr/>
        </p:nvGrpSpPr>
        <p:grpSpPr>
          <a:xfrm>
            <a:off x="-769439" y="2070101"/>
            <a:ext cx="4005761" cy="2755919"/>
            <a:chOff x="-769439" y="2070101"/>
            <a:chExt cx="4005761" cy="2755919"/>
          </a:xfrm>
        </p:grpSpPr>
        <p:pic>
          <p:nvPicPr>
            <p:cNvPr id="5" name="图片 4"/>
            <p:cNvPicPr>
              <a:picLocks noChangeAspect="1"/>
            </p:cNvPicPr>
            <p:nvPr/>
          </p:nvPicPr>
          <p:blipFill>
            <a:blip r:embed="rId3"/>
            <a:stretch>
              <a:fillRect/>
            </a:stretch>
          </p:blipFill>
          <p:spPr>
            <a:xfrm>
              <a:off x="-769439" y="2311763"/>
              <a:ext cx="3594100" cy="2260600"/>
            </a:xfrm>
            <a:prstGeom prst="rect">
              <a:avLst/>
            </a:prstGeom>
          </p:spPr>
        </p:pic>
        <p:sp>
          <p:nvSpPr>
            <p:cNvPr id="6" name="上箭头 5"/>
            <p:cNvSpPr/>
            <p:nvPr/>
          </p:nvSpPr>
          <p:spPr>
            <a:xfrm rot="3277985">
              <a:off x="2582998" y="1900102"/>
              <a:ext cx="483325" cy="823323"/>
            </a:xfrm>
            <a:prstGeom prst="up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sp>
          <p:nvSpPr>
            <p:cNvPr id="13" name="上箭头 12"/>
            <p:cNvSpPr/>
            <p:nvPr/>
          </p:nvSpPr>
          <p:spPr>
            <a:xfrm rot="7323983">
              <a:off x="2582998" y="4172696"/>
              <a:ext cx="483325" cy="823323"/>
            </a:xfrm>
            <a:prstGeom prst="up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kumimoji="1" lang="zh-CN" altLang="en-US"/>
            </a:p>
          </p:txBody>
        </p:sp>
      </p:grpSp>
      <p:sp>
        <p:nvSpPr>
          <p:cNvPr id="7" name="文本框 6"/>
          <p:cNvSpPr txBox="1"/>
          <p:nvPr/>
        </p:nvSpPr>
        <p:spPr>
          <a:xfrm>
            <a:off x="3300232" y="1942431"/>
            <a:ext cx="2385589" cy="1200329"/>
          </a:xfrm>
          <a:prstGeom prst="rect">
            <a:avLst/>
          </a:prstGeom>
          <a:noFill/>
        </p:spPr>
        <p:txBody>
          <a:bodyPr wrap="none" rtlCol="0">
            <a:spAutoFit/>
          </a:bodyPr>
          <a:lstStyle/>
          <a:p>
            <a:r>
              <a:rPr kumimoji="1" lang="en-US" altLang="zh-CN" dirty="0" smtClean="0"/>
              <a:t>Control flow properties</a:t>
            </a:r>
          </a:p>
          <a:p>
            <a:r>
              <a:rPr lang="en-US" altLang="zh-CN" dirty="0" smtClean="0"/>
              <a:t>(Inter-component </a:t>
            </a:r>
          </a:p>
          <a:p>
            <a:r>
              <a:rPr lang="en-US" altLang="zh-CN" dirty="0"/>
              <a:t>	</a:t>
            </a:r>
            <a:r>
              <a:rPr lang="en-US" altLang="zh-CN" dirty="0" smtClean="0"/>
              <a:t>communication)</a:t>
            </a:r>
            <a:endParaRPr lang="en-US" altLang="zh-CN" dirty="0"/>
          </a:p>
          <a:p>
            <a:endParaRPr kumimoji="1" lang="zh-CN" altLang="en-US" dirty="0"/>
          </a:p>
        </p:txBody>
      </p:sp>
      <p:sp>
        <p:nvSpPr>
          <p:cNvPr id="15" name="文本框 14"/>
          <p:cNvSpPr txBox="1"/>
          <p:nvPr/>
        </p:nvSpPr>
        <p:spPr>
          <a:xfrm>
            <a:off x="3258448" y="4572363"/>
            <a:ext cx="2133918" cy="646331"/>
          </a:xfrm>
          <a:prstGeom prst="rect">
            <a:avLst/>
          </a:prstGeom>
          <a:noFill/>
        </p:spPr>
        <p:txBody>
          <a:bodyPr wrap="none" rtlCol="0">
            <a:spAutoFit/>
          </a:bodyPr>
          <a:lstStyle/>
          <a:p>
            <a:r>
              <a:rPr kumimoji="1" lang="en-US" altLang="zh-CN" dirty="0" smtClean="0"/>
              <a:t>Data flow properties</a:t>
            </a:r>
          </a:p>
          <a:p>
            <a:r>
              <a:rPr kumimoji="1" lang="en-US" altLang="zh-CN" dirty="0" smtClean="0"/>
              <a:t>(Taint analysis)</a:t>
            </a:r>
            <a:endParaRPr kumimoji="1" lang="zh-CN" altLang="en-US" dirty="0"/>
          </a:p>
        </p:txBody>
      </p:sp>
      <p:sp>
        <p:nvSpPr>
          <p:cNvPr id="9" name="文本框 8"/>
          <p:cNvSpPr txBox="1"/>
          <p:nvPr/>
        </p:nvSpPr>
        <p:spPr>
          <a:xfrm>
            <a:off x="6636964" y="1937734"/>
            <a:ext cx="3224216" cy="369332"/>
          </a:xfrm>
          <a:prstGeom prst="rect">
            <a:avLst/>
          </a:prstGeom>
          <a:noFill/>
        </p:spPr>
        <p:txBody>
          <a:bodyPr wrap="none" rtlCol="0">
            <a:spAutoFit/>
          </a:bodyPr>
          <a:lstStyle/>
          <a:p>
            <a:r>
              <a:rPr kumimoji="1" lang="en-US" altLang="zh-CN" dirty="0" smtClean="0"/>
              <a:t>Can Activity A launch Service B?</a:t>
            </a:r>
            <a:endParaRPr kumimoji="1" lang="zh-CN" altLang="en-US" dirty="0"/>
          </a:p>
        </p:txBody>
      </p:sp>
      <p:sp>
        <p:nvSpPr>
          <p:cNvPr id="16" name="文本框 15"/>
          <p:cNvSpPr txBox="1"/>
          <p:nvPr/>
        </p:nvSpPr>
        <p:spPr>
          <a:xfrm>
            <a:off x="6636964" y="4572363"/>
            <a:ext cx="4608441" cy="369332"/>
          </a:xfrm>
          <a:prstGeom prst="rect">
            <a:avLst/>
          </a:prstGeom>
          <a:noFill/>
        </p:spPr>
        <p:txBody>
          <a:bodyPr wrap="none" rtlCol="0">
            <a:spAutoFit/>
          </a:bodyPr>
          <a:lstStyle/>
          <a:p>
            <a:r>
              <a:rPr kumimoji="1" lang="en-US" altLang="zh-CN" dirty="0" smtClean="0"/>
              <a:t>Can Receiver C send sensitive data to internet?</a:t>
            </a:r>
            <a:endParaRPr kumimoji="1" lang="zh-CN" altLang="en-US" dirty="0"/>
          </a:p>
        </p:txBody>
      </p:sp>
      <p:sp>
        <p:nvSpPr>
          <p:cNvPr id="17" name="文本框 16"/>
          <p:cNvSpPr txBox="1"/>
          <p:nvPr/>
        </p:nvSpPr>
        <p:spPr>
          <a:xfrm>
            <a:off x="4318348" y="3142760"/>
            <a:ext cx="7861447" cy="584775"/>
          </a:xfrm>
          <a:prstGeom prst="rect">
            <a:avLst/>
          </a:prstGeom>
          <a:noFill/>
        </p:spPr>
        <p:txBody>
          <a:bodyPr wrap="none" rtlCol="0">
            <a:spAutoFit/>
          </a:bodyPr>
          <a:lstStyle/>
          <a:p>
            <a:r>
              <a:rPr lang="en-US" altLang="zh-CN" sz="3200" b="1" dirty="0" smtClean="0">
                <a:solidFill>
                  <a:srgbClr val="92D050"/>
                </a:solidFill>
              </a:rPr>
              <a:t>Malware </a:t>
            </a:r>
            <a:r>
              <a:rPr lang="en-US" altLang="zh-CN" sz="3200" b="1" smtClean="0">
                <a:solidFill>
                  <a:srgbClr val="92D050"/>
                </a:solidFill>
              </a:rPr>
              <a:t>spec Language to </a:t>
            </a:r>
            <a:r>
              <a:rPr lang="en-US" altLang="zh-CN" sz="3200" b="1" dirty="0" smtClean="0">
                <a:solidFill>
                  <a:srgbClr val="92D050"/>
                </a:solidFill>
              </a:rPr>
              <a:t>create signature</a:t>
            </a:r>
            <a:endParaRPr lang="en-US" altLang="zh-CN" sz="3200" b="1" dirty="0">
              <a:solidFill>
                <a:srgbClr val="92D050"/>
              </a:solidFill>
            </a:endParaRPr>
          </a:p>
        </p:txBody>
      </p:sp>
      <p:cxnSp>
        <p:nvCxnSpPr>
          <p:cNvPr id="19" name="直线箭头连接符 18"/>
          <p:cNvCxnSpPr>
            <a:endCxn id="9" idx="1"/>
          </p:cNvCxnSpPr>
          <p:nvPr/>
        </p:nvCxnSpPr>
        <p:spPr>
          <a:xfrm>
            <a:off x="5685821" y="2122400"/>
            <a:ext cx="95114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直线箭头连接符 19"/>
          <p:cNvCxnSpPr/>
          <p:nvPr/>
        </p:nvCxnSpPr>
        <p:spPr>
          <a:xfrm>
            <a:off x="5685820" y="4757029"/>
            <a:ext cx="951143"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1469504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srcRect l="-104" t="19601"/>
          <a:stretch/>
        </p:blipFill>
        <p:spPr>
          <a:xfrm>
            <a:off x="1539433" y="0"/>
            <a:ext cx="10770134" cy="6858000"/>
          </a:xfrm>
          <a:prstGeom prst="rect">
            <a:avLst/>
          </a:prstGeom>
        </p:spPr>
      </p:pic>
      <p:sp>
        <p:nvSpPr>
          <p:cNvPr id="5" name="文本占位符 2"/>
          <p:cNvSpPr txBox="1">
            <a:spLocks/>
          </p:cNvSpPr>
          <p:nvPr/>
        </p:nvSpPr>
        <p:spPr>
          <a:xfrm>
            <a:off x="732771" y="526893"/>
            <a:ext cx="8401429" cy="819150"/>
          </a:xfrm>
          <a:prstGeom prst="rect">
            <a:avLst/>
          </a:prstGeom>
        </p:spPr>
        <p:txBody>
          <a:bodyPr vert="horz" lIns="91440" tIns="45720" rIns="91440" bIns="45720" rtlCol="0">
            <a:normAutofit fontScale="85000" lnSpcReduction="20000"/>
          </a:bodyPr>
          <a:lstStyle>
            <a:lvl1pPr marL="0" indent="0" algn="l" defTabSz="914400" rtl="0" eaLnBrk="1" latinLnBrk="0" hangingPunct="1">
              <a:lnSpc>
                <a:spcPct val="114000"/>
              </a:lnSpc>
              <a:spcBef>
                <a:spcPts val="0"/>
              </a:spcBef>
              <a:buFont typeface="Arial" panose="020B0604020202020204" pitchFamily="34" charset="0"/>
              <a:buNone/>
              <a:defRPr sz="2000" b="0" i="1" kern="1200" baseline="0">
                <a:solidFill>
                  <a:schemeClr val="tx2"/>
                </a:solidFill>
                <a:latin typeface="+mn-lt"/>
                <a:ea typeface="+mn-ea"/>
                <a:cs typeface="+mn-cs"/>
              </a:defRPr>
            </a:lvl1pPr>
            <a:lvl2pPr marL="457200" indent="0" algn="ctr" defTabSz="914400" rtl="0" eaLnBrk="1" latinLnBrk="0" hangingPunct="1">
              <a:lnSpc>
                <a:spcPct val="112000"/>
              </a:lnSpc>
              <a:spcBef>
                <a:spcPts val="900"/>
              </a:spcBef>
              <a:buFont typeface="Corbel" panose="020B0503020204020204" pitchFamily="34" charset="0"/>
              <a:buNone/>
              <a:defRPr sz="2000" kern="1200" baseline="0">
                <a:solidFill>
                  <a:schemeClr val="tx1">
                    <a:lumMod val="85000"/>
                    <a:lumOff val="15000"/>
                  </a:schemeClr>
                </a:solidFill>
                <a:latin typeface="+mn-lt"/>
                <a:ea typeface="+mn-ea"/>
                <a:cs typeface="+mn-cs"/>
              </a:defRPr>
            </a:lvl2pPr>
            <a:lvl3pPr marL="914400" indent="0" algn="ctr" defTabSz="914400" rtl="0" eaLnBrk="1" latinLnBrk="0" hangingPunct="1">
              <a:lnSpc>
                <a:spcPct val="112000"/>
              </a:lnSpc>
              <a:spcBef>
                <a:spcPts val="900"/>
              </a:spcBef>
              <a:buFont typeface="Arial" panose="020B0604020202020204" pitchFamily="34" charset="0"/>
              <a:buNone/>
              <a:defRPr sz="1800" kern="1200" baseline="0">
                <a:solidFill>
                  <a:schemeClr val="tx1">
                    <a:lumMod val="85000"/>
                    <a:lumOff val="15000"/>
                  </a:schemeClr>
                </a:solidFill>
                <a:latin typeface="+mn-lt"/>
                <a:ea typeface="+mn-ea"/>
                <a:cs typeface="+mn-cs"/>
              </a:defRPr>
            </a:lvl3pPr>
            <a:lvl4pPr marL="1371600" indent="0" algn="ctr" defTabSz="914400" rtl="0" eaLnBrk="1" latinLnBrk="0" hangingPunct="1">
              <a:lnSpc>
                <a:spcPct val="112000"/>
              </a:lnSpc>
              <a:spcBef>
                <a:spcPts val="900"/>
              </a:spcBef>
              <a:buFont typeface="Corbel" panose="020B0503020204020204" pitchFamily="34" charset="0"/>
              <a:buNone/>
              <a:defRPr sz="1600" kern="1200" baseline="0">
                <a:solidFill>
                  <a:schemeClr val="tx1">
                    <a:lumMod val="85000"/>
                    <a:lumOff val="15000"/>
                  </a:schemeClr>
                </a:solidFill>
                <a:latin typeface="+mn-lt"/>
                <a:ea typeface="+mn-ea"/>
                <a:cs typeface="+mn-cs"/>
              </a:defRPr>
            </a:lvl4pPr>
            <a:lvl5pPr marL="1828800" indent="0" algn="ctr" defTabSz="914400" rtl="0" eaLnBrk="1" latinLnBrk="0" hangingPunct="1">
              <a:lnSpc>
                <a:spcPct val="112000"/>
              </a:lnSpc>
              <a:spcBef>
                <a:spcPts val="900"/>
              </a:spcBef>
              <a:buFont typeface="Arial" panose="020B0604020202020204" pitchFamily="34" charset="0"/>
              <a:buNone/>
              <a:defRPr sz="1600" i="1" kern="1200" baseline="0">
                <a:solidFill>
                  <a:schemeClr val="tx1">
                    <a:lumMod val="85000"/>
                    <a:lumOff val="15000"/>
                  </a:schemeClr>
                </a:solidFill>
                <a:latin typeface="+mn-lt"/>
                <a:ea typeface="+mn-ea"/>
                <a:cs typeface="+mn-cs"/>
              </a:defRPr>
            </a:lvl5pPr>
            <a:lvl6pPr marL="22860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6pPr>
            <a:lvl7pPr marL="2743200" indent="0" algn="ctr" defTabSz="914400" rtl="0" eaLnBrk="1" latinLnBrk="0" hangingPunct="1">
              <a:lnSpc>
                <a:spcPct val="112000"/>
              </a:lnSpc>
              <a:spcBef>
                <a:spcPts val="1300"/>
              </a:spcBef>
              <a:buFont typeface="Arial" panose="020B0604020202020204" pitchFamily="34" charset="0"/>
              <a:buNone/>
              <a:defRPr sz="1600" i="1" kern="1200">
                <a:solidFill>
                  <a:schemeClr val="tx1">
                    <a:lumMod val="85000"/>
                    <a:lumOff val="15000"/>
                  </a:schemeClr>
                </a:solidFill>
                <a:latin typeface="+mn-lt"/>
                <a:ea typeface="+mn-ea"/>
                <a:cs typeface="+mn-cs"/>
              </a:defRPr>
            </a:lvl7pPr>
            <a:lvl8pPr marL="3200400" indent="0" algn="ctr" defTabSz="914400" rtl="0" eaLnBrk="1" latinLnBrk="0" hangingPunct="1">
              <a:lnSpc>
                <a:spcPct val="112000"/>
              </a:lnSpc>
              <a:spcBef>
                <a:spcPts val="1300"/>
              </a:spcBef>
              <a:buFont typeface="Corbel" panose="020B0503020204020204" pitchFamily="34" charset="0"/>
              <a:buNone/>
              <a:defRPr sz="1600" kern="1200">
                <a:solidFill>
                  <a:schemeClr val="tx1">
                    <a:lumMod val="85000"/>
                    <a:lumOff val="15000"/>
                  </a:schemeClr>
                </a:solidFill>
                <a:latin typeface="+mn-lt"/>
                <a:ea typeface="+mn-ea"/>
                <a:cs typeface="+mn-cs"/>
              </a:defRPr>
            </a:lvl8pPr>
            <a:lvl9pPr marL="3657600" indent="0" algn="ctr" defTabSz="914400" rtl="0" eaLnBrk="1" latinLnBrk="0" hangingPunct="1">
              <a:lnSpc>
                <a:spcPct val="112000"/>
              </a:lnSpc>
              <a:spcBef>
                <a:spcPts val="1300"/>
              </a:spcBef>
              <a:buFont typeface="Arial" panose="020B0604020202020204" pitchFamily="34" charset="0"/>
              <a:buNone/>
              <a:defRPr sz="1600" i="1" kern="1200" baseline="0">
                <a:solidFill>
                  <a:schemeClr val="tx1">
                    <a:lumMod val="85000"/>
                    <a:lumOff val="15000"/>
                  </a:schemeClr>
                </a:solidFill>
                <a:latin typeface="+mn-lt"/>
                <a:ea typeface="+mn-ea"/>
                <a:cs typeface="+mn-cs"/>
              </a:defRPr>
            </a:lvl9pPr>
          </a:lstStyle>
          <a:p>
            <a:r>
              <a:rPr kumimoji="1" lang="en-US" altLang="zh-CN" sz="2800" b="1" dirty="0" err="1" smtClean="0"/>
              <a:t>Apposcopy</a:t>
            </a:r>
            <a:endParaRPr kumimoji="1" lang="en-US" altLang="zh-CN" sz="2800" b="1" dirty="0" smtClean="0"/>
          </a:p>
          <a:p>
            <a:r>
              <a:rPr kumimoji="1" lang="en-US" altLang="zh-CN" sz="2800" b="1" dirty="0" smtClean="0"/>
              <a:t>Overview</a:t>
            </a:r>
            <a:endParaRPr kumimoji="1" lang="zh-CN" altLang="en-US" sz="2800" b="1" dirty="0"/>
          </a:p>
        </p:txBody>
      </p:sp>
    </p:spTree>
    <p:extLst>
      <p:ext uri="{BB962C8B-B14F-4D97-AF65-F5344CB8AC3E}">
        <p14:creationId xmlns:p14="http://schemas.microsoft.com/office/powerpoint/2010/main" val="1401595134"/>
      </p:ext>
    </p:extLst>
  </p:cSld>
  <p:clrMapOvr>
    <a:masterClrMapping/>
  </p:clrMapOvr>
  <p:timing>
    <p:tnLst>
      <p:par>
        <p:cTn id="1" dur="indefinite" restart="never" nodeType="tmRoot"/>
      </p:par>
    </p:tnLst>
  </p:timing>
</p:sld>
</file>

<file path=ppt/theme/theme1.xml><?xml version="1.0" encoding="utf-8"?>
<a:theme xmlns:a="http://schemas.openxmlformats.org/drawingml/2006/main" name="标题">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panose="02040604050505020304"/>
        <a:ea typeface=""/>
        <a:cs typeface=""/>
      </a:majorFont>
      <a:minorFont>
        <a:latin typeface="Corbel" panose="020B0503020204020204"/>
        <a:ea typeface=""/>
        <a:cs typeface=""/>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 id="{3841520A-25F2-4EB8-BE4C-611DB5ABEED9}" vid="{ECD25A4C-D97E-4C12-84B1-63580BFFAEE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Headlines</Template>
  <TotalTime>415</TotalTime>
  <Words>1201</Words>
  <Application>Microsoft Macintosh PowerPoint</Application>
  <PresentationFormat>宽屏</PresentationFormat>
  <Paragraphs>193</Paragraphs>
  <Slides>20</Slides>
  <Notes>20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20</vt:i4>
      </vt:variant>
    </vt:vector>
  </HeadingPairs>
  <TitlesOfParts>
    <vt:vector size="25" baseType="lpstr">
      <vt:lpstr>Century Schoolbook</vt:lpstr>
      <vt:lpstr>Corbel</vt:lpstr>
      <vt:lpstr>DengXian</vt:lpstr>
      <vt:lpstr>Arial</vt:lpstr>
      <vt:lpstr>标题</vt:lpstr>
      <vt:lpstr>Apposcopy:  Semantics-Based  Detection  of Android  Malware  through  Static  Analysis </vt:lpstr>
      <vt:lpstr>PowerPoint 演示文稿</vt:lpstr>
      <vt:lpstr>PowerPoint 演示文稿</vt:lpstr>
      <vt:lpstr>PowerPoint 演示文稿</vt:lpstr>
      <vt:lpstr>Problem: How to combine advantages of taint analysis and signature based detection?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Apposcopy:  Semantics-Based  Detection  of Android  Malware  through  Static  Analysis </dc:title>
  <dc:creator>Microsoft Office 用户</dc:creator>
  <cp:lastModifiedBy>Microsoft Office 用户</cp:lastModifiedBy>
  <cp:revision>50</cp:revision>
  <dcterms:created xsi:type="dcterms:W3CDTF">2018-03-19T02:18:37Z</dcterms:created>
  <dcterms:modified xsi:type="dcterms:W3CDTF">2018-03-26T15:56:26Z</dcterms:modified>
</cp:coreProperties>
</file>

<file path=docProps/thumbnail.jpeg>
</file>